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8"/>
  </p:notesMasterIdLst>
  <p:handoutMasterIdLst>
    <p:handoutMasterId r:id="rId139"/>
  </p:handoutMasterIdLst>
  <p:sldIdLst>
    <p:sldId id="831" r:id="rId2"/>
    <p:sldId id="833" r:id="rId3"/>
    <p:sldId id="1006" r:id="rId4"/>
    <p:sldId id="1005" r:id="rId5"/>
    <p:sldId id="1004" r:id="rId6"/>
    <p:sldId id="1003" r:id="rId7"/>
    <p:sldId id="1000" r:id="rId8"/>
    <p:sldId id="999" r:id="rId9"/>
    <p:sldId id="998" r:id="rId10"/>
    <p:sldId id="997" r:id="rId11"/>
    <p:sldId id="996" r:id="rId12"/>
    <p:sldId id="995" r:id="rId13"/>
    <p:sldId id="994" r:id="rId14"/>
    <p:sldId id="993" r:id="rId15"/>
    <p:sldId id="992" r:id="rId16"/>
    <p:sldId id="991" r:id="rId17"/>
    <p:sldId id="990" r:id="rId18"/>
    <p:sldId id="989" r:id="rId19"/>
    <p:sldId id="988" r:id="rId20"/>
    <p:sldId id="987" r:id="rId21"/>
    <p:sldId id="985" r:id="rId22"/>
    <p:sldId id="984" r:id="rId23"/>
    <p:sldId id="983" r:id="rId24"/>
    <p:sldId id="982" r:id="rId25"/>
    <p:sldId id="1007" r:id="rId26"/>
    <p:sldId id="980" r:id="rId27"/>
    <p:sldId id="1008" r:id="rId28"/>
    <p:sldId id="978" r:id="rId29"/>
    <p:sldId id="1010" r:id="rId30"/>
    <p:sldId id="976" r:id="rId31"/>
    <p:sldId id="1012" r:id="rId32"/>
    <p:sldId id="974" r:id="rId33"/>
    <p:sldId id="972" r:id="rId34"/>
    <p:sldId id="1013" r:id="rId35"/>
    <p:sldId id="970" r:id="rId36"/>
    <p:sldId id="969" r:id="rId37"/>
    <p:sldId id="968" r:id="rId38"/>
    <p:sldId id="967" r:id="rId39"/>
    <p:sldId id="966" r:id="rId40"/>
    <p:sldId id="964" r:id="rId41"/>
    <p:sldId id="963" r:id="rId42"/>
    <p:sldId id="962" r:id="rId43"/>
    <p:sldId id="960" r:id="rId44"/>
    <p:sldId id="959" r:id="rId45"/>
    <p:sldId id="957" r:id="rId46"/>
    <p:sldId id="955" r:id="rId47"/>
    <p:sldId id="954" r:id="rId48"/>
    <p:sldId id="953" r:id="rId49"/>
    <p:sldId id="952" r:id="rId50"/>
    <p:sldId id="951" r:id="rId51"/>
    <p:sldId id="950" r:id="rId52"/>
    <p:sldId id="948" r:id="rId53"/>
    <p:sldId id="946" r:id="rId54"/>
    <p:sldId id="945" r:id="rId55"/>
    <p:sldId id="944" r:id="rId56"/>
    <p:sldId id="943" r:id="rId57"/>
    <p:sldId id="942" r:id="rId58"/>
    <p:sldId id="941" r:id="rId59"/>
    <p:sldId id="940" r:id="rId60"/>
    <p:sldId id="1014" r:id="rId61"/>
    <p:sldId id="939" r:id="rId62"/>
    <p:sldId id="938" r:id="rId63"/>
    <p:sldId id="937" r:id="rId64"/>
    <p:sldId id="936" r:id="rId65"/>
    <p:sldId id="935" r:id="rId66"/>
    <p:sldId id="934" r:id="rId67"/>
    <p:sldId id="933" r:id="rId68"/>
    <p:sldId id="932" r:id="rId69"/>
    <p:sldId id="931" r:id="rId70"/>
    <p:sldId id="930" r:id="rId71"/>
    <p:sldId id="929" r:id="rId72"/>
    <p:sldId id="928" r:id="rId73"/>
    <p:sldId id="927" r:id="rId74"/>
    <p:sldId id="926" r:id="rId75"/>
    <p:sldId id="925" r:id="rId76"/>
    <p:sldId id="924" r:id="rId77"/>
    <p:sldId id="923" r:id="rId78"/>
    <p:sldId id="922" r:id="rId79"/>
    <p:sldId id="921" r:id="rId80"/>
    <p:sldId id="920" r:id="rId81"/>
    <p:sldId id="919" r:id="rId82"/>
    <p:sldId id="918" r:id="rId83"/>
    <p:sldId id="917" r:id="rId84"/>
    <p:sldId id="916" r:id="rId85"/>
    <p:sldId id="915" r:id="rId86"/>
    <p:sldId id="914" r:id="rId87"/>
    <p:sldId id="913" r:id="rId88"/>
    <p:sldId id="912" r:id="rId89"/>
    <p:sldId id="911" r:id="rId90"/>
    <p:sldId id="910" r:id="rId91"/>
    <p:sldId id="909" r:id="rId92"/>
    <p:sldId id="908" r:id="rId93"/>
    <p:sldId id="907" r:id="rId94"/>
    <p:sldId id="906" r:id="rId95"/>
    <p:sldId id="905" r:id="rId96"/>
    <p:sldId id="904" r:id="rId97"/>
    <p:sldId id="903" r:id="rId98"/>
    <p:sldId id="902" r:id="rId99"/>
    <p:sldId id="901" r:id="rId100"/>
    <p:sldId id="900" r:id="rId101"/>
    <p:sldId id="899" r:id="rId102"/>
    <p:sldId id="898" r:id="rId103"/>
    <p:sldId id="897" r:id="rId104"/>
    <p:sldId id="896" r:id="rId105"/>
    <p:sldId id="894" r:id="rId106"/>
    <p:sldId id="893" r:id="rId107"/>
    <p:sldId id="892" r:id="rId108"/>
    <p:sldId id="891" r:id="rId109"/>
    <p:sldId id="1015" r:id="rId110"/>
    <p:sldId id="890" r:id="rId111"/>
    <p:sldId id="889" r:id="rId112"/>
    <p:sldId id="888" r:id="rId113"/>
    <p:sldId id="887" r:id="rId114"/>
    <p:sldId id="886" r:id="rId115"/>
    <p:sldId id="885" r:id="rId116"/>
    <p:sldId id="884" r:id="rId117"/>
    <p:sldId id="883" r:id="rId118"/>
    <p:sldId id="882" r:id="rId119"/>
    <p:sldId id="881" r:id="rId120"/>
    <p:sldId id="880" r:id="rId121"/>
    <p:sldId id="878" r:id="rId122"/>
    <p:sldId id="879" r:id="rId123"/>
    <p:sldId id="877" r:id="rId124"/>
    <p:sldId id="876" r:id="rId125"/>
    <p:sldId id="875" r:id="rId126"/>
    <p:sldId id="874" r:id="rId127"/>
    <p:sldId id="873" r:id="rId128"/>
    <p:sldId id="872" r:id="rId129"/>
    <p:sldId id="871" r:id="rId130"/>
    <p:sldId id="869" r:id="rId131"/>
    <p:sldId id="868" r:id="rId132"/>
    <p:sldId id="867" r:id="rId133"/>
    <p:sldId id="864" r:id="rId134"/>
    <p:sldId id="863" r:id="rId135"/>
    <p:sldId id="861" r:id="rId136"/>
    <p:sldId id="860" r:id="rId137"/>
  </p:sldIdLst>
  <p:sldSz cx="9144000" cy="5143500" type="screen16x9"/>
  <p:notesSz cx="9777413" cy="6646863"/>
  <p:custDataLst>
    <p:tags r:id="rId1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66">
          <p15:clr>
            <a:srgbClr val="A4A3A4"/>
          </p15:clr>
        </p15:guide>
        <p15:guide id="2" orient="horz" pos="940">
          <p15:clr>
            <a:srgbClr val="A4A3A4"/>
          </p15:clr>
        </p15:guide>
        <p15:guide id="3" orient="horz" pos="410">
          <p15:clr>
            <a:srgbClr val="A4A3A4"/>
          </p15:clr>
        </p15:guide>
        <p15:guide id="4" orient="horz" pos="2319">
          <p15:clr>
            <a:srgbClr val="A4A3A4"/>
          </p15:clr>
        </p15:guide>
        <p15:guide id="5" orient="horz" pos="2812">
          <p15:clr>
            <a:srgbClr val="A4A3A4"/>
          </p15:clr>
        </p15:guide>
        <p15:guide id="6" orient="horz" pos="626">
          <p15:clr>
            <a:srgbClr val="A4A3A4"/>
          </p15:clr>
        </p15:guide>
        <p15:guide id="7" orient="horz" pos="1750">
          <p15:clr>
            <a:srgbClr val="A4A3A4"/>
          </p15:clr>
        </p15:guide>
        <p15:guide id="8" pos="2941">
          <p15:clr>
            <a:srgbClr val="A4A3A4"/>
          </p15:clr>
        </p15:guide>
        <p15:guide id="9" pos="5690">
          <p15:clr>
            <a:srgbClr val="A4A3A4"/>
          </p15:clr>
        </p15:guide>
        <p15:guide id="10" pos="3084">
          <p15:clr>
            <a:srgbClr val="A4A3A4"/>
          </p15:clr>
        </p15:guide>
        <p15:guide id="11" pos="340">
          <p15:clr>
            <a:srgbClr val="A4A3A4"/>
          </p15:clr>
        </p15:guide>
        <p15:guide id="12" pos="2328">
          <p15:clr>
            <a:srgbClr val="A4A3A4"/>
          </p15:clr>
        </p15:guide>
      </p15:sldGuideLst>
    </p:ext>
    <p:ext uri="{2D200454-40CA-4A62-9FC3-DE9A4176ACB9}">
      <p15:notesGuideLst xmlns:p15="http://schemas.microsoft.com/office/powerpoint/2012/main">
        <p15:guide id="1" orient="horz" pos="2015">
          <p15:clr>
            <a:srgbClr val="A4A3A4"/>
          </p15:clr>
        </p15:guide>
        <p15:guide id="2" pos="3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C" initials="L"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1414"/>
    <a:srgbClr val="1212D0"/>
    <a:srgbClr val="FF0000"/>
    <a:srgbClr val="00B050"/>
    <a:srgbClr val="FFB500"/>
    <a:srgbClr val="7A7A7A"/>
    <a:srgbClr val="B3B3B3"/>
    <a:srgbClr val="F3F3F3"/>
    <a:srgbClr val="8BAA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3" autoAdjust="0"/>
    <p:restoredTop sz="86375" autoAdjust="0"/>
  </p:normalViewPr>
  <p:slideViewPr>
    <p:cSldViewPr snapToGrid="0">
      <p:cViewPr varScale="1">
        <p:scale>
          <a:sx n="78" d="100"/>
          <a:sy n="78" d="100"/>
        </p:scale>
        <p:origin x="64" y="84"/>
      </p:cViewPr>
      <p:guideLst>
        <p:guide orient="horz" pos="1466"/>
        <p:guide orient="horz" pos="940"/>
        <p:guide orient="horz" pos="410"/>
        <p:guide orient="horz" pos="2319"/>
        <p:guide orient="horz" pos="2812"/>
        <p:guide orient="horz" pos="626"/>
        <p:guide orient="horz" pos="1750"/>
        <p:guide pos="2941"/>
        <p:guide pos="5690"/>
        <p:guide pos="3084"/>
        <p:guide pos="340"/>
        <p:guide pos="2328"/>
      </p:guideLst>
    </p:cSldViewPr>
  </p:slideViewPr>
  <p:outlineViewPr>
    <p:cViewPr>
      <p:scale>
        <a:sx n="33" d="100"/>
        <a:sy n="33" d="100"/>
      </p:scale>
      <p:origin x="0" y="-1404"/>
    </p:cViewPr>
  </p:outlineViewPr>
  <p:notesTextViewPr>
    <p:cViewPr>
      <p:scale>
        <a:sx n="3" d="2"/>
        <a:sy n="3" d="2"/>
      </p:scale>
      <p:origin x="0" y="0"/>
    </p:cViewPr>
  </p:notesTextViewPr>
  <p:sorterViewPr>
    <p:cViewPr>
      <p:scale>
        <a:sx n="201" d="100"/>
        <a:sy n="201" d="100"/>
      </p:scale>
      <p:origin x="0" y="-22180"/>
    </p:cViewPr>
  </p:sorterViewPr>
  <p:notesViewPr>
    <p:cSldViewPr snapToGrid="0" snapToObjects="1">
      <p:cViewPr varScale="1">
        <p:scale>
          <a:sx n="73" d="100"/>
          <a:sy n="73" d="100"/>
        </p:scale>
        <p:origin x="1544" y="44"/>
      </p:cViewPr>
      <p:guideLst>
        <p:guide orient="horz" pos="2015"/>
        <p:guide pos="314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gs" Target="tags/tag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879" cy="33234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538271" y="0"/>
            <a:ext cx="4236879" cy="332343"/>
          </a:xfrm>
          <a:prstGeom prst="rect">
            <a:avLst/>
          </a:prstGeom>
        </p:spPr>
        <p:txBody>
          <a:bodyPr vert="horz" lIns="91440" tIns="45720" rIns="91440" bIns="45720" rtlCol="0"/>
          <a:lstStyle>
            <a:lvl1pPr algn="r">
              <a:defRPr sz="1200"/>
            </a:lvl1pPr>
          </a:lstStyle>
          <a:p>
            <a:fld id="{E99333BE-0D34-4F62-BD6E-2C3B14663373}" type="datetimeFigureOut">
              <a:rPr lang="en-US" smtClean="0"/>
              <a:t>11/11/2025</a:t>
            </a:fld>
            <a:endParaRPr lang="en-US"/>
          </a:p>
        </p:txBody>
      </p:sp>
      <p:sp>
        <p:nvSpPr>
          <p:cNvPr id="4" name="Footer Placeholder 3"/>
          <p:cNvSpPr>
            <a:spLocks noGrp="1"/>
          </p:cNvSpPr>
          <p:nvPr>
            <p:ph type="ftr" sz="quarter" idx="2"/>
          </p:nvPr>
        </p:nvSpPr>
        <p:spPr>
          <a:xfrm>
            <a:off x="0" y="6313367"/>
            <a:ext cx="4236879" cy="33234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538271" y="6313367"/>
            <a:ext cx="4236879" cy="332343"/>
          </a:xfrm>
          <a:prstGeom prst="rect">
            <a:avLst/>
          </a:prstGeom>
        </p:spPr>
        <p:txBody>
          <a:bodyPr vert="horz" lIns="91440" tIns="45720" rIns="91440" bIns="45720" rtlCol="0" anchor="b"/>
          <a:lstStyle>
            <a:lvl1pPr algn="r">
              <a:defRPr sz="1200"/>
            </a:lvl1pPr>
          </a:lstStyle>
          <a:p>
            <a:fld id="{AECABB6E-EB62-4D88-B3E7-408903A4E4B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879" cy="33234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538271" y="0"/>
            <a:ext cx="4236879" cy="332343"/>
          </a:xfrm>
          <a:prstGeom prst="rect">
            <a:avLst/>
          </a:prstGeom>
        </p:spPr>
        <p:txBody>
          <a:bodyPr vert="horz" lIns="91440" tIns="45720" rIns="91440" bIns="45720" rtlCol="0"/>
          <a:lstStyle>
            <a:lvl1pPr algn="r">
              <a:defRPr sz="1200"/>
            </a:lvl1pPr>
          </a:lstStyle>
          <a:p>
            <a:fld id="{4A2D1F94-724F-43BD-B41B-43157E9B4550}" type="datetimeFigureOut">
              <a:rPr lang="en-US" smtClean="0"/>
              <a:t>11/11/2025</a:t>
            </a:fld>
            <a:endParaRPr lang="en-US"/>
          </a:p>
        </p:txBody>
      </p:sp>
      <p:sp>
        <p:nvSpPr>
          <p:cNvPr id="4" name="Slide Image Placeholder 3"/>
          <p:cNvSpPr>
            <a:spLocks noGrp="1" noRot="1" noChangeAspect="1"/>
          </p:cNvSpPr>
          <p:nvPr>
            <p:ph type="sldImg" idx="2"/>
          </p:nvPr>
        </p:nvSpPr>
        <p:spPr>
          <a:xfrm>
            <a:off x="2673350" y="498475"/>
            <a:ext cx="4430713" cy="2492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77742" y="3157260"/>
            <a:ext cx="7821930" cy="29910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313367"/>
            <a:ext cx="4236879" cy="33234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538271" y="6313367"/>
            <a:ext cx="4236879" cy="332343"/>
          </a:xfrm>
          <a:prstGeom prst="rect">
            <a:avLst/>
          </a:prstGeom>
        </p:spPr>
        <p:txBody>
          <a:bodyPr vert="horz" lIns="91440" tIns="45720" rIns="91440" bIns="45720" rtlCol="0" anchor="b"/>
          <a:lstStyle>
            <a:lvl1pPr algn="r">
              <a:defRPr sz="1200"/>
            </a:lvl1pPr>
          </a:lstStyle>
          <a:p>
            <a:fld id="{36E82501-53DA-4152-84B0-51135B15EEA8}" type="slidenum">
              <a:rPr lang="en-US" smtClean="0"/>
              <a:t>‹#›</a:t>
            </a:fld>
            <a:endParaRPr lang="en-US"/>
          </a:p>
        </p:txBody>
      </p:sp>
    </p:spTree>
    <p:extLst>
      <p:ext uri="{BB962C8B-B14F-4D97-AF65-F5344CB8AC3E}">
        <p14:creationId xmlns:p14="http://schemas.microsoft.com/office/powerpoint/2010/main" val="806747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E82501-53DA-4152-84B0-51135B15EEA8}" type="slidenum">
              <a:rPr lang="en-US" smtClean="0"/>
              <a:t>105</a:t>
            </a:fld>
            <a:endParaRPr lang="en-US"/>
          </a:p>
        </p:txBody>
      </p:sp>
    </p:spTree>
    <p:extLst>
      <p:ext uri="{BB962C8B-B14F-4D97-AF65-F5344CB8AC3E}">
        <p14:creationId xmlns:p14="http://schemas.microsoft.com/office/powerpoint/2010/main" val="318062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45538"/>
            <a:ext cx="7547101" cy="406395"/>
          </a:xfrm>
        </p:spPr>
        <p:txBody>
          <a:bodyPr/>
          <a:lstStyle>
            <a:lvl1pPr>
              <a:defRPr>
                <a:latin typeface="Calibri" panose="020F0502020204030204"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304800" y="843281"/>
            <a:ext cx="8729147" cy="3870006"/>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graphicFrame>
        <p:nvGraphicFramePr>
          <p:cNvPr id="3" name="Object 37"/>
          <p:cNvGraphicFramePr>
            <a:graphicFrameLocks noChangeAspect="1"/>
          </p:cNvGraphicFramePr>
          <p:nvPr userDrawn="1"/>
        </p:nvGraphicFramePr>
        <p:xfrm>
          <a:off x="0" y="-20241"/>
          <a:ext cx="9144000" cy="827485"/>
        </p:xfrm>
        <a:graphic>
          <a:graphicData uri="http://schemas.openxmlformats.org/presentationml/2006/ole">
            <mc:AlternateContent xmlns:mc="http://schemas.openxmlformats.org/markup-compatibility/2006">
              <mc:Choice xmlns:v="urn:schemas-microsoft-com:vml" Requires="v">
                <p:oleObj spid="_x0000_s1057" name="Visio" r:id="rId3" imgW="9550400" imgH="1168400" progId="Visio.Drawing.11">
                  <p:embed/>
                </p:oleObj>
              </mc:Choice>
              <mc:Fallback>
                <p:oleObj name="Visio" r:id="rId3" imgW="9550400" imgH="1168400" progId="Visio.Drawing.11">
                  <p:embed/>
                  <p:pic>
                    <p:nvPicPr>
                      <p:cNvPr id="0"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241"/>
                        <a:ext cx="9144000" cy="827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33"/>
          <p:cNvSpPr txBox="1">
            <a:spLocks noChangeArrowheads="1"/>
          </p:cNvSpPr>
          <p:nvPr userDrawn="1"/>
        </p:nvSpPr>
        <p:spPr bwMode="auto">
          <a:xfrm>
            <a:off x="1319213" y="4980385"/>
            <a:ext cx="1182370" cy="183515"/>
          </a:xfrm>
          <a:prstGeom prst="rect">
            <a:avLst/>
          </a:prstGeom>
          <a:noFill/>
          <a:ln>
            <a:noFill/>
          </a:ln>
          <a:effectLst/>
        </p:spPr>
        <p:txBody>
          <a:bodyPr wrap="none">
            <a:spAutoFit/>
          </a:bodyPr>
          <a:lstStyle>
            <a:lvl1pPr>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1pPr>
            <a:lvl2pPr marL="742950" indent="-28575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2pPr>
            <a:lvl3pPr marL="11430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3pPr>
            <a:lvl4pPr marL="16002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4pPr>
            <a:lvl5pPr marL="20574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5pPr>
            <a:lvl6pPr marL="25146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6pPr>
            <a:lvl7pPr marL="29718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7pPr>
            <a:lvl8pPr marL="34290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8pPr>
            <a:lvl9pPr marL="38862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9pPr>
          </a:lstStyle>
          <a:p>
            <a:pPr eaLnBrk="1" hangingPunct="1">
              <a:spcBef>
                <a:spcPct val="0"/>
              </a:spcBef>
              <a:spcAft>
                <a:spcPct val="0"/>
              </a:spcAft>
              <a:buClrTx/>
              <a:buSzTx/>
              <a:buFontTx/>
              <a:buNone/>
              <a:defRPr/>
            </a:pPr>
            <a:r>
              <a:rPr lang="en-US" altLang="zh-CN" sz="600" b="0" i="0" u="none" dirty="0" err="1">
                <a:solidFill>
                  <a:schemeClr val="tx1"/>
                </a:solidFill>
                <a:ea typeface="宋体" panose="02010600030101010101" pitchFamily="2" charset="-122"/>
                <a:cs typeface="Arial" panose="020B0604020202020204" pitchFamily="34" charset="0"/>
              </a:rPr>
              <a:t>Dr</a:t>
            </a:r>
            <a:r>
              <a:rPr lang="en-US" altLang="zh-CN" sz="600" b="0" i="0" u="none" dirty="0">
                <a:solidFill>
                  <a:schemeClr val="tx1"/>
                </a:solidFill>
                <a:ea typeface="宋体" panose="02010600030101010101" pitchFamily="2" charset="-122"/>
                <a:cs typeface="Arial" panose="020B0604020202020204" pitchFamily="34" charset="0"/>
              </a:rPr>
              <a:t> Leo Chen, leo.chen@ieee.org</a:t>
            </a:r>
          </a:p>
        </p:txBody>
      </p:sp>
      <p:sp>
        <p:nvSpPr>
          <p:cNvPr id="5" name="内容占位符 4"/>
          <p:cNvSpPr>
            <a:spLocks noGrp="1"/>
          </p:cNvSpPr>
          <p:nvPr>
            <p:ph hasCustomPrompt="1"/>
          </p:nvPr>
        </p:nvSpPr>
        <p:spPr>
          <a:xfrm>
            <a:off x="914400" y="0"/>
            <a:ext cx="7732713" cy="4629150"/>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6"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10" advTm="60000">
        <p:fade/>
      </p:transition>
    </mc:Choice>
    <mc:Fallback xmlns="">
      <p:transition advTm="6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Calibri" panose="020F0502020204030204" pitchFamily="34" charset="0"/>
              </a:defRPr>
            </a:lvl1pPr>
          </a:lstStyle>
          <a:p>
            <a:r>
              <a:rPr lang="zh-CN" altLang="en-US"/>
              <a:t>单击此处编辑母版标题样式</a:t>
            </a:r>
          </a:p>
        </p:txBody>
      </p:sp>
      <p:sp>
        <p:nvSpPr>
          <p:cNvPr id="3" name="内容占位符 2"/>
          <p:cNvSpPr>
            <a:spLocks noGrp="1"/>
          </p:cNvSpPr>
          <p:nvPr>
            <p:ph sz="half" idx="1"/>
          </p:nvPr>
        </p:nvSpPr>
        <p:spPr>
          <a:xfrm>
            <a:off x="914400" y="1085850"/>
            <a:ext cx="3789363" cy="3543300"/>
          </a:xfrm>
        </p:spPr>
        <p:txBody>
          <a:bodyPr/>
          <a:lstStyle>
            <a:lvl1pPr>
              <a:defRPr sz="2100">
                <a:latin typeface="Calibri" panose="020F0502020204030204" pitchFamily="34" charset="0"/>
              </a:defRPr>
            </a:lvl1pPr>
            <a:lvl2pPr>
              <a:defRPr sz="1800">
                <a:latin typeface="Calibri" panose="020F0502020204030204" pitchFamily="34" charset="0"/>
              </a:defRPr>
            </a:lvl2pPr>
            <a:lvl3pPr>
              <a:defRPr sz="1500">
                <a:latin typeface="Calibri" panose="020F0502020204030204" pitchFamily="34" charset="0"/>
              </a:defRPr>
            </a:lvl3pPr>
            <a:lvl4pPr>
              <a:defRPr sz="1350">
                <a:latin typeface="Calibri" panose="020F0502020204030204" pitchFamily="34" charset="0"/>
              </a:defRPr>
            </a:lvl4pPr>
            <a:lvl5pPr>
              <a:defRPr sz="1350">
                <a:latin typeface="Calibri" panose="020F0502020204030204" pitchFamily="34" charset="0"/>
              </a:defRPr>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56163" y="1085850"/>
            <a:ext cx="3790950" cy="3543300"/>
          </a:xfrm>
        </p:spPr>
        <p:txBody>
          <a:bodyPr/>
          <a:lstStyle>
            <a:lvl1pPr>
              <a:defRPr sz="2100">
                <a:latin typeface="Calibri" panose="020F0502020204030204" pitchFamily="34" charset="0"/>
              </a:defRPr>
            </a:lvl1pPr>
            <a:lvl2pPr>
              <a:defRPr sz="1800">
                <a:latin typeface="Calibri" panose="020F0502020204030204" pitchFamily="34" charset="0"/>
              </a:defRPr>
            </a:lvl2pPr>
            <a:lvl3pPr>
              <a:defRPr sz="1500">
                <a:latin typeface="Calibri" panose="020F0502020204030204" pitchFamily="34" charset="0"/>
              </a:defRPr>
            </a:lvl3pPr>
            <a:lvl4pPr>
              <a:defRPr sz="1350">
                <a:latin typeface="Calibri" panose="020F0502020204030204" pitchFamily="34" charset="0"/>
              </a:defRPr>
            </a:lvl4pPr>
            <a:lvl5pPr>
              <a:defRPr sz="1350">
                <a:latin typeface="Calibri" panose="020F0502020204030204" pitchFamily="34" charset="0"/>
              </a:defRPr>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4347" y="245538"/>
            <a:ext cx="7047554" cy="406395"/>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804347" y="843281"/>
            <a:ext cx="8229600" cy="387000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7" name="Straight Connector 6"/>
          <p:cNvCxnSpPr/>
          <p:nvPr userDrawn="1"/>
        </p:nvCxnSpPr>
        <p:spPr>
          <a:xfrm>
            <a:off x="0" y="717833"/>
            <a:ext cx="914400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Calibri" panose="020F0502020204030204" pitchFamily="34" charset="0"/>
          <a:ea typeface="+mj-ea"/>
          <a:cs typeface="Arial" panose="020B0604020202020204" pitchFamily="34" charset="0"/>
        </a:defRPr>
      </a:lvl1pPr>
    </p:titleStyle>
    <p:bodyStyle>
      <a:lvl1pPr marL="228600" indent="-168275" algn="l" defTabSz="228600" rtl="0" eaLnBrk="1" latinLnBrk="0" hangingPunct="1">
        <a:spcBef>
          <a:spcPts val="0"/>
        </a:spcBef>
        <a:spcAft>
          <a:spcPts val="600"/>
        </a:spcAft>
        <a:buClr>
          <a:srgbClr val="FF0000"/>
        </a:buClr>
        <a:buSzPct val="85000"/>
        <a:buFont typeface="Wingdings" panose="05000000000000000000" pitchFamily="2" charset="2"/>
        <a:buChar char="§"/>
        <a:defRPr sz="2000" kern="1200">
          <a:solidFill>
            <a:schemeClr val="tx1"/>
          </a:solidFill>
          <a:latin typeface="Calibri" panose="020F0502020204030204" pitchFamily="34" charset="0"/>
          <a:ea typeface="+mn-ea"/>
          <a:cs typeface="Calibri" panose="020F0502020204030204" pitchFamily="34" charset="0"/>
        </a:defRPr>
      </a:lvl1pPr>
      <a:lvl2pPr marL="631825" indent="-228600" algn="l" defTabSz="228600" rtl="0" eaLnBrk="1" latinLnBrk="0" hangingPunct="1">
        <a:spcBef>
          <a:spcPts val="0"/>
        </a:spcBef>
        <a:spcAft>
          <a:spcPts val="600"/>
        </a:spcAft>
        <a:buSzPct val="85000"/>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2pPr>
      <a:lvl3pPr marL="974725" indent="-174625" algn="l" defTabSz="228600" rtl="0" eaLnBrk="1" latinLnBrk="0" hangingPunct="1">
        <a:spcBef>
          <a:spcPts val="0"/>
        </a:spcBef>
        <a:spcAft>
          <a:spcPts val="600"/>
        </a:spcAft>
        <a:buClr>
          <a:srgbClr val="FF0000"/>
        </a:buClr>
        <a:buSzPct val="85000"/>
        <a:buFont typeface="Wingdings" panose="05000000000000000000"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1431925" indent="-228600" algn="l" defTabSz="228600" rtl="0" eaLnBrk="1" latinLnBrk="0" hangingPunct="1">
        <a:spcBef>
          <a:spcPts val="0"/>
        </a:spcBef>
        <a:spcAft>
          <a:spcPts val="600"/>
        </a:spcAft>
        <a:buSzPct val="85000"/>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1828800" indent="-168275" algn="l" defTabSz="914400" rtl="0" eaLnBrk="1" latinLnBrk="0" hangingPunct="1">
        <a:spcBef>
          <a:spcPts val="0"/>
        </a:spcBef>
        <a:spcAft>
          <a:spcPts val="600"/>
        </a:spcAft>
        <a:buClr>
          <a:srgbClr val="FF0000"/>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图片 4" descr="data-i4"/>
          <p:cNvPicPr>
            <a:picLocks noChangeAspect="1"/>
          </p:cNvPicPr>
          <p:nvPr/>
        </p:nvPicPr>
        <p:blipFill>
          <a:blip r:embed="rId2"/>
          <a:stretch>
            <a:fillRect/>
          </a:stretch>
        </p:blipFill>
        <p:spPr>
          <a:xfrm>
            <a:off x="777611" y="2763027"/>
            <a:ext cx="5452327" cy="2297025"/>
          </a:xfrm>
          <a:prstGeom prst="rect">
            <a:avLst/>
          </a:prstGeom>
          <a:noFill/>
          <a:ln w="9525">
            <a:noFill/>
          </a:ln>
        </p:spPr>
      </p:pic>
      <p:sp>
        <p:nvSpPr>
          <p:cNvPr id="2" name="Title 1"/>
          <p:cNvSpPr>
            <a:spLocks noGrp="1"/>
          </p:cNvSpPr>
          <p:nvPr>
            <p:ph type="ctrTitle"/>
          </p:nvPr>
        </p:nvSpPr>
        <p:spPr>
          <a:xfrm>
            <a:off x="210185" y="736376"/>
            <a:ext cx="8723630" cy="824230"/>
          </a:xfrm>
        </p:spPr>
        <p:txBody>
          <a:bodyPr/>
          <a:lstStyle/>
          <a:p>
            <a:pPr algn="ctr"/>
            <a:r>
              <a:rPr lang="zh-CN" altLang="en-US" dirty="0"/>
              <a:t>人工智能导论</a:t>
            </a:r>
          </a:p>
        </p:txBody>
      </p:sp>
      <p:pic>
        <p:nvPicPr>
          <p:cNvPr id="8" name="Picture 7"/>
          <p:cNvPicPr>
            <a:picLocks noChangeAspect="1"/>
          </p:cNvPicPr>
          <p:nvPr/>
        </p:nvPicPr>
        <p:blipFill>
          <a:blip r:embed="rId3"/>
          <a:stretch>
            <a:fillRect/>
          </a:stretch>
        </p:blipFill>
        <p:spPr>
          <a:xfrm>
            <a:off x="6001532" y="2105295"/>
            <a:ext cx="2705735" cy="2029460"/>
          </a:xfrm>
          <a:prstGeom prst="rect">
            <a:avLst/>
          </a:prstGeom>
          <a:noFill/>
          <a:ln w="9525">
            <a:noFill/>
          </a:ln>
        </p:spPr>
      </p:pic>
      <p:sp>
        <p:nvSpPr>
          <p:cNvPr id="4" name="Rectangle 6"/>
          <p:cNvSpPr>
            <a:spLocks noGrp="1" noChangeArrowheads="1"/>
          </p:cNvSpPr>
          <p:nvPr/>
        </p:nvSpPr>
        <p:spPr>
          <a:xfrm>
            <a:off x="7231380" y="4786313"/>
            <a:ext cx="1905000" cy="342900"/>
          </a:xfrm>
        </p:spPr>
        <p:txBody>
          <a:bodyPr/>
          <a:lstStyle>
            <a:lvl1pPr algn="r">
              <a:defRPr sz="900"/>
            </a:lvl1pPr>
          </a:lstStyle>
          <a:p>
            <a:pPr>
              <a:defRPr/>
            </a:pPr>
            <a:fld id="{3209C3FB-4AD6-4B36-A2A7-63E869CCBCB1}" type="slidenum">
              <a:rPr lang="zh-CN" altLang="en-US">
                <a:cs typeface="+mn-ea"/>
                <a:sym typeface="+mn-lt"/>
              </a:rPr>
              <a:t>1</a:t>
            </a:fld>
            <a:endParaRPr lang="en-US" altLang="zh-CN">
              <a:cs typeface="+mn-ea"/>
              <a:sym typeface="+mn-lt"/>
            </a:endParaRPr>
          </a:p>
        </p:txBody>
      </p:sp>
      <p:pic>
        <p:nvPicPr>
          <p:cNvPr id="6" name="Picture 5"/>
          <p:cNvPicPr>
            <a:picLocks noChangeAspect="1"/>
          </p:cNvPicPr>
          <p:nvPr/>
        </p:nvPicPr>
        <p:blipFill>
          <a:blip r:embed="rId4"/>
          <a:stretch>
            <a:fillRect/>
          </a:stretch>
        </p:blipFill>
        <p:spPr>
          <a:xfrm>
            <a:off x="210185" y="3893185"/>
            <a:ext cx="1540510" cy="1143000"/>
          </a:xfrm>
          <a:prstGeom prst="rect">
            <a:avLst/>
          </a:prstGeom>
        </p:spPr>
      </p:pic>
      <p:pic>
        <p:nvPicPr>
          <p:cNvPr id="11"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86995"/>
            <a:ext cx="1647825" cy="56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8"/>
          <p:cNvSpPr/>
          <p:nvPr/>
        </p:nvSpPr>
        <p:spPr>
          <a:xfrm>
            <a:off x="5818125" y="3837285"/>
            <a:ext cx="3235070" cy="830997"/>
          </a:xfrm>
          <a:prstGeom prst="rect">
            <a:avLst/>
          </a:prstGeom>
        </p:spPr>
        <p:txBody>
          <a:bodyPr wrap="square">
            <a:spAutoFit/>
          </a:bodyPr>
          <a:lstStyle/>
          <a:p>
            <a:pPr algn="r"/>
            <a:r>
              <a:rPr lang="en-US" sz="2400" b="1" dirty="0" err="1">
                <a:cs typeface="+mn-ea"/>
                <a:sym typeface="+mn-lt"/>
              </a:rPr>
              <a:t>Dr</a:t>
            </a:r>
            <a:r>
              <a:rPr lang="en-US" sz="2400" b="1" dirty="0">
                <a:cs typeface="+mn-ea"/>
                <a:sym typeface="+mn-lt"/>
              </a:rPr>
              <a:t> Leo Chen</a:t>
            </a:r>
          </a:p>
          <a:p>
            <a:pPr algn="r"/>
            <a:r>
              <a:rPr lang="en-US" sz="2400" dirty="0">
                <a:cs typeface="+mn-ea"/>
                <a:sym typeface="+mn-lt"/>
              </a:rPr>
              <a:t>leo.chen@ieee.org</a:t>
            </a:r>
          </a:p>
        </p:txBody>
      </p:sp>
      <p:pic>
        <p:nvPicPr>
          <p:cNvPr id="1025" name="Picture 1">
            <a:extLst>
              <a:ext uri="{FF2B5EF4-FFF2-40B4-BE49-F238E27FC236}">
                <a16:creationId xmlns="" xmlns:a16="http://schemas.microsoft.com/office/drawing/2014/main" id="{7B66821D-8C51-CFA8-3C54-B8FFB2614B55}"/>
              </a:ext>
            </a:extLst>
          </p:cNvPr>
          <p:cNvPicPr>
            <a:picLocks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2393950" y="4624388"/>
            <a:ext cx="1392238" cy="338137"/>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sp>
        <p:nvSpPr>
          <p:cNvPr id="3" name="Title 1">
            <a:extLst>
              <a:ext uri="{FF2B5EF4-FFF2-40B4-BE49-F238E27FC236}">
                <a16:creationId xmlns="" xmlns:a16="http://schemas.microsoft.com/office/drawing/2014/main" id="{E0D627B8-6E0C-5237-8D07-E6FD00D4E160}"/>
              </a:ext>
            </a:extLst>
          </p:cNvPr>
          <p:cNvSpPr txBox="1">
            <a:spLocks/>
          </p:cNvSpPr>
          <p:nvPr/>
        </p:nvSpPr>
        <p:spPr>
          <a:xfrm>
            <a:off x="512957" y="1936460"/>
            <a:ext cx="7857894" cy="44386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Calibri" panose="020F0502020204030204" pitchFamily="34" charset="0"/>
                <a:ea typeface="+mj-ea"/>
                <a:cs typeface="Arial" panose="020B0604020202020204" pitchFamily="34" charset="0"/>
              </a:defRPr>
            </a:lvl1pPr>
          </a:lstStyle>
          <a:p>
            <a:pPr algn="ctr">
              <a:lnSpc>
                <a:spcPct val="100000"/>
              </a:lnSpc>
            </a:pPr>
            <a:r>
              <a:rPr lang="zh-CN" altLang="en-US" dirty="0" smtClean="0">
                <a:solidFill>
                  <a:srgbClr val="C00000"/>
                </a:solidFill>
                <a:latin typeface="+mn-lt"/>
                <a:ea typeface="+mn-ea"/>
                <a:cs typeface="+mn-ea"/>
                <a:sym typeface="+mn-lt"/>
              </a:rPr>
              <a:t>人工神经网络</a:t>
            </a:r>
            <a:endParaRPr lang="en-US" altLang="zh-CN"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D8785D-8EE7-4C57-9E81-850C98082BA5}"/>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神经元如何工作</a:t>
            </a:r>
          </a:p>
          <a:p>
            <a:endParaRPr lang="en-US" dirty="0"/>
          </a:p>
        </p:txBody>
      </p:sp>
      <p:sp>
        <p:nvSpPr>
          <p:cNvPr id="3" name="Content Placeholder 2">
            <a:extLst>
              <a:ext uri="{FF2B5EF4-FFF2-40B4-BE49-F238E27FC236}">
                <a16:creationId xmlns="" xmlns:a16="http://schemas.microsoft.com/office/drawing/2014/main" id="{DD86BC24-BBB6-4DDC-9D90-DEAB1907F2B7}"/>
              </a:ext>
            </a:extLst>
          </p:cNvPr>
          <p:cNvSpPr>
            <a:spLocks noGrp="1"/>
          </p:cNvSpPr>
          <p:nvPr>
            <p:ph idx="1"/>
          </p:nvPr>
        </p:nvSpPr>
        <p:spPr/>
        <p:txBody>
          <a:bodyPr/>
          <a:lstStyle/>
          <a:p>
            <a:r>
              <a:rPr lang="zh-CN" altLang="en-US" b="1" dirty="0">
                <a:cs typeface="Arial" panose="020B0604020202020204" pitchFamily="34" charset="0"/>
              </a:rPr>
              <a:t>树突</a:t>
            </a:r>
            <a:r>
              <a:rPr lang="zh-CN" altLang="en-US" dirty="0">
                <a:cs typeface="Arial" panose="020B0604020202020204" pitchFamily="34" charset="0"/>
              </a:rPr>
              <a:t> 通过其他神经元的</a:t>
            </a:r>
            <a:r>
              <a:rPr lang="zh-CN" altLang="en-US" b="1" dirty="0">
                <a:cs typeface="Arial" panose="020B0604020202020204" pitchFamily="34" charset="0"/>
              </a:rPr>
              <a:t>突触</a:t>
            </a:r>
            <a:r>
              <a:rPr lang="zh-CN" altLang="en-US" dirty="0">
                <a:cs typeface="Arial" panose="020B0604020202020204" pitchFamily="34" charset="0"/>
              </a:rPr>
              <a:t>接收输入。</a:t>
            </a:r>
          </a:p>
          <a:p>
            <a:r>
              <a:rPr lang="zh-CN" altLang="en-US" b="1" dirty="0">
                <a:cs typeface="Arial" panose="020B0604020202020204" pitchFamily="34" charset="0"/>
              </a:rPr>
              <a:t>细胞体</a:t>
            </a:r>
            <a:r>
              <a:rPr lang="zh-CN" altLang="en-US" dirty="0">
                <a:cs typeface="Arial" panose="020B0604020202020204" pitchFamily="34" charset="0"/>
              </a:rPr>
              <a:t> 随时间处理这些</a:t>
            </a:r>
            <a:r>
              <a:rPr lang="zh-CN" altLang="en-US" i="1" dirty="0">
                <a:cs typeface="Arial" panose="020B0604020202020204" pitchFamily="34" charset="0"/>
              </a:rPr>
              <a:t>传入信号</a:t>
            </a:r>
            <a:r>
              <a:rPr lang="zh-CN" altLang="en-US" dirty="0">
                <a:cs typeface="Arial" panose="020B0604020202020204" pitchFamily="34" charset="0"/>
              </a:rPr>
              <a:t>，并将该</a:t>
            </a:r>
            <a:r>
              <a:rPr lang="zh-CN" altLang="en-US" i="1" dirty="0">
                <a:cs typeface="Arial" panose="020B0604020202020204" pitchFamily="34" charset="0"/>
              </a:rPr>
              <a:t>处理后的值</a:t>
            </a:r>
            <a:r>
              <a:rPr lang="zh-CN" altLang="en-US" dirty="0">
                <a:cs typeface="Arial" panose="020B0604020202020204" pitchFamily="34" charset="0"/>
              </a:rPr>
              <a:t>转换为</a:t>
            </a:r>
            <a:r>
              <a:rPr lang="zh-CN" altLang="en-US" b="1" dirty="0">
                <a:cs typeface="Arial" panose="020B0604020202020204" pitchFamily="34" charset="0"/>
              </a:rPr>
              <a:t>输出</a:t>
            </a:r>
            <a:r>
              <a:rPr lang="zh-CN" altLang="en-US" dirty="0">
                <a:cs typeface="Arial" panose="020B0604020202020204" pitchFamily="34" charset="0"/>
              </a:rPr>
              <a:t>，通过</a:t>
            </a:r>
            <a:r>
              <a:rPr lang="zh-CN" altLang="en-US" b="1" dirty="0">
                <a:cs typeface="Arial" panose="020B0604020202020204" pitchFamily="34" charset="0"/>
              </a:rPr>
              <a:t>轴突</a:t>
            </a:r>
            <a:r>
              <a:rPr lang="zh-CN" altLang="en-US" dirty="0">
                <a:cs typeface="Arial" panose="020B0604020202020204" pitchFamily="34" charset="0"/>
              </a:rPr>
              <a:t>和</a:t>
            </a:r>
            <a:r>
              <a:rPr lang="zh-CN" altLang="en-US" b="1" dirty="0">
                <a:cs typeface="Arial" panose="020B0604020202020204" pitchFamily="34" charset="0"/>
              </a:rPr>
              <a:t>突触</a:t>
            </a:r>
            <a:r>
              <a:rPr lang="zh-CN" altLang="en-US" dirty="0">
                <a:cs typeface="Arial" panose="020B0604020202020204" pitchFamily="34" charset="0"/>
              </a:rPr>
              <a:t>发送给其他神经元。</a:t>
            </a:r>
          </a:p>
          <a:p>
            <a:r>
              <a:rPr lang="zh-CN" altLang="en-US" dirty="0">
                <a:cs typeface="Arial" panose="020B0604020202020204" pitchFamily="34" charset="0"/>
              </a:rPr>
              <a:t>电信号通过神经元的流动如下一页幻灯片所示。</a:t>
            </a:r>
            <a:endParaRPr lang="en-US" dirty="0"/>
          </a:p>
        </p:txBody>
      </p:sp>
      <p:sp>
        <p:nvSpPr>
          <p:cNvPr id="4" name="Slide Number Placeholder 3">
            <a:extLst>
              <a:ext uri="{FF2B5EF4-FFF2-40B4-BE49-F238E27FC236}">
                <a16:creationId xmlns="" xmlns:a16="http://schemas.microsoft.com/office/drawing/2014/main" id="{8203033F-3426-485C-9400-869677C4CE2D}"/>
              </a:ext>
            </a:extLst>
          </p:cNvPr>
          <p:cNvSpPr>
            <a:spLocks noGrp="1"/>
          </p:cNvSpPr>
          <p:nvPr>
            <p:ph type="sldNum" sz="quarter" idx="10"/>
          </p:nvPr>
        </p:nvSpPr>
        <p:spPr/>
        <p:txBody>
          <a:bodyPr/>
          <a:lstStyle/>
          <a:p>
            <a:pPr>
              <a:defRPr/>
            </a:pPr>
            <a:fld id="{3209C3FB-4AD6-4B36-A2A7-63E869CCBCB1}" type="slidenum">
              <a:rPr lang="zh-CN" altLang="en-US" smtClean="0"/>
              <a:t>10</a:t>
            </a:fld>
            <a:endParaRPr lang="en-US" altLang="zh-CN"/>
          </a:p>
        </p:txBody>
      </p:sp>
    </p:spTree>
    <p:extLst>
      <p:ext uri="{BB962C8B-B14F-4D97-AF65-F5344CB8AC3E}">
        <p14:creationId xmlns:p14="http://schemas.microsoft.com/office/powerpoint/2010/main" val="258841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3E52EC-31E9-4818-83C9-3F92C3BA39BE}"/>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人工神经网络设计的三个步骤</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[18]</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C9A211E0-69C3-4C3B-AF6D-642BA7286CBB}"/>
              </a:ext>
            </a:extLst>
          </p:cNvPr>
          <p:cNvSpPr>
            <a:spLocks noGrp="1"/>
          </p:cNvSpPr>
          <p:nvPr>
            <p:ph idx="1"/>
          </p:nvPr>
        </p:nvSpPr>
        <p:spPr/>
        <p:txBody>
          <a:bodyPr/>
          <a:lstStyle/>
          <a:p>
            <a:r>
              <a:rPr lang="zh-CN" altLang="en-US" dirty="0">
                <a:cs typeface="Arial" panose="020B0604020202020204" pitchFamily="34" charset="0"/>
              </a:rPr>
              <a:t>选择具有明确输入和输出节点的适当架构或拓扑结构</a:t>
            </a:r>
          </a:p>
          <a:p>
            <a:r>
              <a:rPr lang="zh-CN" altLang="en-US" dirty="0">
                <a:cs typeface="Arial" panose="020B0604020202020204" pitchFamily="34" charset="0"/>
              </a:rPr>
              <a:t>通过学习或训练权重参数获得正确的网络功能</a:t>
            </a:r>
          </a:p>
          <a:p>
            <a:r>
              <a:rPr lang="zh-CN" altLang="en-US" dirty="0">
                <a:cs typeface="Arial" panose="020B0604020202020204" pitchFamily="34" charset="0"/>
              </a:rPr>
              <a:t>通过使用未使用的数据（以前从未见过的数据）测试其识别性能，在泛化过程中验证训练好的网络</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97FB0411-EF3A-44FC-A6FF-FB0020739B1B}"/>
              </a:ext>
            </a:extLst>
          </p:cNvPr>
          <p:cNvSpPr>
            <a:spLocks noGrp="1"/>
          </p:cNvSpPr>
          <p:nvPr>
            <p:ph type="sldNum" sz="quarter" idx="10"/>
          </p:nvPr>
        </p:nvSpPr>
        <p:spPr/>
        <p:txBody>
          <a:bodyPr/>
          <a:lstStyle/>
          <a:p>
            <a:pPr>
              <a:defRPr/>
            </a:pPr>
            <a:fld id="{3209C3FB-4AD6-4B36-A2A7-63E869CCBCB1}" type="slidenum">
              <a:rPr lang="zh-CN" altLang="en-US" smtClean="0"/>
              <a:t>100</a:t>
            </a:fld>
            <a:endParaRPr lang="en-US" altLang="zh-CN"/>
          </a:p>
        </p:txBody>
      </p:sp>
    </p:spTree>
    <p:extLst>
      <p:ext uri="{BB962C8B-B14F-4D97-AF65-F5344CB8AC3E}">
        <p14:creationId xmlns:p14="http://schemas.microsoft.com/office/powerpoint/2010/main" val="423579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B90BA3-3CAB-4FC1-9E0E-B1572266A6BE}"/>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学习范式</a:t>
            </a:r>
          </a:p>
          <a:p>
            <a:endParaRPr lang="en-US" dirty="0"/>
          </a:p>
        </p:txBody>
      </p:sp>
      <p:sp>
        <p:nvSpPr>
          <p:cNvPr id="3" name="Content Placeholder 2">
            <a:extLst>
              <a:ext uri="{FF2B5EF4-FFF2-40B4-BE49-F238E27FC236}">
                <a16:creationId xmlns="" xmlns:a16="http://schemas.microsoft.com/office/drawing/2014/main" id="{0680DDE2-63AB-4ADF-AB1F-1B73D96219F6}"/>
              </a:ext>
            </a:extLst>
          </p:cNvPr>
          <p:cNvSpPr>
            <a:spLocks noGrp="1"/>
          </p:cNvSpPr>
          <p:nvPr>
            <p:ph idx="1"/>
          </p:nvPr>
        </p:nvSpPr>
        <p:spPr/>
        <p:txBody>
          <a:bodyPr/>
          <a:lstStyle/>
          <a:p>
            <a:r>
              <a:rPr lang="zh-CN" altLang="en-US" dirty="0">
                <a:cs typeface="Arial" panose="020B0604020202020204" pitchFamily="34" charset="0"/>
              </a:rPr>
              <a:t>监督学习</a:t>
            </a:r>
          </a:p>
          <a:p>
            <a:r>
              <a:rPr lang="zh-CN" altLang="en-US" dirty="0">
                <a:cs typeface="Arial" panose="020B0604020202020204" pitchFamily="34" charset="0"/>
              </a:rPr>
              <a:t>非监督学习</a:t>
            </a:r>
          </a:p>
          <a:p>
            <a:r>
              <a:rPr lang="zh-CN" altLang="en-US" dirty="0">
                <a:cs typeface="Arial" panose="020B0604020202020204" pitchFamily="34" charset="0"/>
              </a:rPr>
              <a:t>强化学习</a:t>
            </a:r>
          </a:p>
          <a:p>
            <a:r>
              <a:rPr lang="zh-CN" altLang="en-US" dirty="0">
                <a:cs typeface="Arial" panose="020B0604020202020204" pitchFamily="34" charset="0"/>
              </a:rPr>
              <a:t>更多内容请参见 </a:t>
            </a:r>
            <a:r>
              <a:rPr lang="en-US" altLang="zh-CN" dirty="0">
                <a:cs typeface="Arial" panose="020B0604020202020204" pitchFamily="34" charset="0"/>
              </a:rPr>
              <a:t>05-01 </a:t>
            </a:r>
            <a:r>
              <a:rPr lang="zh-CN" altLang="en-US" dirty="0">
                <a:cs typeface="Arial" panose="020B0604020202020204" pitchFamily="34" charset="0"/>
              </a:rPr>
              <a:t>机器学习</a:t>
            </a:r>
            <a:r>
              <a:rPr lang="en-US" altLang="zh-CN" dirty="0">
                <a:cs typeface="Arial" panose="020B0604020202020204" pitchFamily="34" charset="0"/>
              </a:rPr>
              <a:t>.</a:t>
            </a:r>
            <a:r>
              <a:rPr lang="en-US" altLang="zh-CN" dirty="0" err="1" smtClean="0">
                <a:cs typeface="Arial" panose="020B0604020202020204" pitchFamily="34" charset="0"/>
              </a:rPr>
              <a:t>pptx</a:t>
            </a:r>
            <a:endParaRPr lang="en-US" altLang="zh-CN"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657BD1CC-8317-4055-A2E3-6942D55CB878}"/>
              </a:ext>
            </a:extLst>
          </p:cNvPr>
          <p:cNvSpPr>
            <a:spLocks noGrp="1"/>
          </p:cNvSpPr>
          <p:nvPr>
            <p:ph type="sldNum" sz="quarter" idx="10"/>
          </p:nvPr>
        </p:nvSpPr>
        <p:spPr/>
        <p:txBody>
          <a:bodyPr/>
          <a:lstStyle/>
          <a:p>
            <a:pPr>
              <a:defRPr/>
            </a:pPr>
            <a:fld id="{3209C3FB-4AD6-4B36-A2A7-63E869CCBCB1}" type="slidenum">
              <a:rPr lang="zh-CN" altLang="en-US" smtClean="0"/>
              <a:t>101</a:t>
            </a:fld>
            <a:endParaRPr lang="en-US" altLang="zh-CN"/>
          </a:p>
        </p:txBody>
      </p:sp>
    </p:spTree>
    <p:extLst>
      <p:ext uri="{BB962C8B-B14F-4D97-AF65-F5344CB8AC3E}">
        <p14:creationId xmlns:p14="http://schemas.microsoft.com/office/powerpoint/2010/main" val="420805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71F5D6-11FE-4D0D-BF97-85159CCA53D0}"/>
              </a:ext>
            </a:extLst>
          </p:cNvPr>
          <p:cNvSpPr>
            <a:spLocks noGrp="1"/>
          </p:cNvSpPr>
          <p:nvPr>
            <p:ph type="title"/>
          </p:nvPr>
        </p:nvSpPr>
        <p:spPr/>
        <p:txBody>
          <a:bodyPr/>
          <a:lstStyle/>
          <a:p>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
            </a:r>
            <a:b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br>
            <a:endParaRPr lang="en-US" dirty="0"/>
          </a:p>
        </p:txBody>
      </p:sp>
      <p:sp>
        <p:nvSpPr>
          <p:cNvPr id="3" name="Content Placeholder 2">
            <a:extLst>
              <a:ext uri="{FF2B5EF4-FFF2-40B4-BE49-F238E27FC236}">
                <a16:creationId xmlns="" xmlns:a16="http://schemas.microsoft.com/office/drawing/2014/main" id="{7833A258-5A68-4D14-97BF-BE47E3ED4ED1}"/>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BCAB20E1-62EB-4AAD-8CA8-947426A70D18}"/>
              </a:ext>
            </a:extLst>
          </p:cNvPr>
          <p:cNvSpPr>
            <a:spLocks noGrp="1"/>
          </p:cNvSpPr>
          <p:nvPr>
            <p:ph type="sldNum" sz="quarter" idx="10"/>
          </p:nvPr>
        </p:nvSpPr>
        <p:spPr/>
        <p:txBody>
          <a:bodyPr/>
          <a:lstStyle/>
          <a:p>
            <a:pPr>
              <a:defRPr/>
            </a:pPr>
            <a:fld id="{3209C3FB-4AD6-4B36-A2A7-63E869CCBCB1}" type="slidenum">
              <a:rPr lang="zh-CN" altLang="en-US" smtClean="0"/>
              <a:t>102</a:t>
            </a:fld>
            <a:endParaRPr lang="en-US" altLang="zh-CN"/>
          </a:p>
        </p:txBody>
      </p:sp>
      <p:pic>
        <p:nvPicPr>
          <p:cNvPr id="5" name="图片 4"/>
          <p:cNvPicPr>
            <a:picLocks noChangeAspect="1"/>
          </p:cNvPicPr>
          <p:nvPr/>
        </p:nvPicPr>
        <p:blipFill>
          <a:blip r:embed="rId2"/>
          <a:stretch>
            <a:fillRect/>
          </a:stretch>
        </p:blipFill>
        <p:spPr>
          <a:xfrm>
            <a:off x="890699" y="0"/>
            <a:ext cx="7362602" cy="5143500"/>
          </a:xfrm>
          <a:prstGeom prst="rect">
            <a:avLst/>
          </a:prstGeom>
        </p:spPr>
      </p:pic>
    </p:spTree>
    <p:extLst>
      <p:ext uri="{BB962C8B-B14F-4D97-AF65-F5344CB8AC3E}">
        <p14:creationId xmlns:p14="http://schemas.microsoft.com/office/powerpoint/2010/main" val="323171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BF19E5-EB8A-4CD9-8868-7B102120887B}"/>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知识表示</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94015B2C-1ABF-4E07-AD09-9E190B048308}"/>
              </a:ext>
            </a:extLst>
          </p:cNvPr>
          <p:cNvSpPr>
            <a:spLocks noGrp="1"/>
          </p:cNvSpPr>
          <p:nvPr>
            <p:ph idx="1"/>
          </p:nvPr>
        </p:nvSpPr>
        <p:spPr/>
        <p:txBody>
          <a:bodyPr/>
          <a:lstStyle/>
          <a:p>
            <a:r>
              <a:rPr lang="zh-CN" altLang="en-US" dirty="0">
                <a:cs typeface="Arial" panose="020B0604020202020204" pitchFamily="34" charset="0"/>
              </a:rPr>
              <a:t>先验信息（先验知识）</a:t>
            </a:r>
          </a:p>
          <a:p>
            <a:r>
              <a:rPr lang="zh-CN" altLang="en-US" dirty="0">
                <a:cs typeface="Arial" panose="020B0604020202020204" pitchFamily="34" charset="0"/>
              </a:rPr>
              <a:t>观察结果（测量值</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755E4EE9-C4AC-48C1-BF4C-98863AFAD5D5}"/>
              </a:ext>
            </a:extLst>
          </p:cNvPr>
          <p:cNvSpPr>
            <a:spLocks noGrp="1"/>
          </p:cNvSpPr>
          <p:nvPr>
            <p:ph type="sldNum" sz="quarter" idx="10"/>
          </p:nvPr>
        </p:nvSpPr>
        <p:spPr/>
        <p:txBody>
          <a:bodyPr/>
          <a:lstStyle/>
          <a:p>
            <a:pPr>
              <a:defRPr/>
            </a:pPr>
            <a:fld id="{3209C3FB-4AD6-4B36-A2A7-63E869CCBCB1}" type="slidenum">
              <a:rPr lang="zh-CN" altLang="en-US" smtClean="0"/>
              <a:t>103</a:t>
            </a:fld>
            <a:endParaRPr lang="en-US" altLang="zh-CN"/>
          </a:p>
        </p:txBody>
      </p:sp>
    </p:spTree>
    <p:extLst>
      <p:ext uri="{BB962C8B-B14F-4D97-AF65-F5344CB8AC3E}">
        <p14:creationId xmlns:p14="http://schemas.microsoft.com/office/powerpoint/2010/main" val="216405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09D490-0A41-4080-A82E-93B16BC32A5C}"/>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知识表示的一般常识规则</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E6AF2628-B298-4AF2-ADA2-A0389BB062C4}"/>
              </a:ext>
            </a:extLst>
          </p:cNvPr>
          <p:cNvSpPr>
            <a:spLocks noGrp="1"/>
          </p:cNvSpPr>
          <p:nvPr>
            <p:ph idx="1"/>
          </p:nvPr>
        </p:nvSpPr>
        <p:spPr/>
        <p:txBody>
          <a:bodyPr/>
          <a:lstStyle/>
          <a:p>
            <a:r>
              <a:rPr lang="zh-CN" altLang="en-US" dirty="0">
                <a:cs typeface="Arial" panose="020B0604020202020204" pitchFamily="34" charset="0"/>
              </a:rPr>
              <a:t>规则 </a:t>
            </a:r>
            <a:r>
              <a:rPr lang="en-US" altLang="zh-CN" dirty="0">
                <a:cs typeface="Arial" panose="020B0604020202020204" pitchFamily="34" charset="0"/>
              </a:rPr>
              <a:t>1</a:t>
            </a:r>
            <a:r>
              <a:rPr lang="zh-CN" altLang="en-US" dirty="0">
                <a:cs typeface="Arial" panose="020B0604020202020204" pitchFamily="34" charset="0"/>
              </a:rPr>
              <a:t>：来自相似类别的相似输入通常</a:t>
            </a:r>
            <a:r>
              <a:rPr lang="zh-CN" altLang="en-US" dirty="0" smtClean="0">
                <a:cs typeface="Arial" panose="020B0604020202020204" pitchFamily="34" charset="0"/>
              </a:rPr>
              <a:t>应在</a:t>
            </a:r>
            <a:r>
              <a:rPr lang="zh-CN" altLang="en-US" dirty="0">
                <a:cs typeface="Arial" panose="020B0604020202020204" pitchFamily="34" charset="0"/>
              </a:rPr>
              <a:t>网络内产生相似的表示，</a:t>
            </a:r>
            <a:r>
              <a:rPr lang="zh-CN" altLang="en-US" dirty="0" smtClean="0">
                <a:cs typeface="Arial" panose="020B0604020202020204" pitchFamily="34" charset="0"/>
              </a:rPr>
              <a:t>并且因此</a:t>
            </a:r>
            <a:r>
              <a:rPr lang="zh-CN" altLang="en-US" dirty="0">
                <a:cs typeface="Arial" panose="020B0604020202020204" pitchFamily="34" charset="0"/>
              </a:rPr>
              <a:t>应被分类为属于同</a:t>
            </a:r>
            <a:r>
              <a:rPr lang="zh-CN" altLang="en-US" dirty="0" smtClean="0">
                <a:cs typeface="Arial" panose="020B0604020202020204" pitchFamily="34" charset="0"/>
              </a:rPr>
              <a:t>一类别</a:t>
            </a:r>
            <a:endParaRPr lang="zh-CN" altLang="en-US" dirty="0">
              <a:cs typeface="Arial" panose="020B0604020202020204" pitchFamily="34" charset="0"/>
            </a:endParaRPr>
          </a:p>
          <a:p>
            <a:r>
              <a:rPr lang="zh-CN" altLang="en-US" dirty="0">
                <a:cs typeface="Arial" panose="020B0604020202020204" pitchFamily="34" charset="0"/>
              </a:rPr>
              <a:t>规则 </a:t>
            </a:r>
            <a:r>
              <a:rPr lang="en-US" altLang="zh-CN" dirty="0">
                <a:cs typeface="Arial" panose="020B0604020202020204" pitchFamily="34" charset="0"/>
              </a:rPr>
              <a:t>2</a:t>
            </a:r>
            <a:r>
              <a:rPr lang="zh-CN" altLang="en-US" dirty="0">
                <a:cs typeface="Arial" panose="020B0604020202020204" pitchFamily="34" charset="0"/>
              </a:rPr>
              <a:t>：要分类为不同类别的项目</a:t>
            </a:r>
            <a:r>
              <a:rPr lang="zh-CN" altLang="en-US" dirty="0" smtClean="0">
                <a:cs typeface="Arial" panose="020B0604020202020204" pitchFamily="34" charset="0"/>
              </a:rPr>
              <a:t>应在</a:t>
            </a:r>
            <a:r>
              <a:rPr lang="zh-CN" altLang="en-US" dirty="0">
                <a:cs typeface="Arial" panose="020B0604020202020204" pitchFamily="34" charset="0"/>
              </a:rPr>
              <a:t>网络中被赋予差异很大的表示</a:t>
            </a:r>
            <a:r>
              <a:rPr lang="zh-CN" altLang="en-US" dirty="0" smtClean="0">
                <a:cs typeface="Arial" panose="020B0604020202020204" pitchFamily="34" charset="0"/>
              </a:rPr>
              <a:t>。（</a:t>
            </a:r>
            <a:r>
              <a:rPr lang="zh-CN" altLang="en-US" dirty="0">
                <a:cs typeface="Arial" panose="020B0604020202020204" pitchFamily="34" charset="0"/>
              </a:rPr>
              <a:t>此规则与规则 </a:t>
            </a:r>
            <a:r>
              <a:rPr lang="en-US" altLang="zh-CN" dirty="0">
                <a:cs typeface="Arial" panose="020B0604020202020204" pitchFamily="34" charset="0"/>
              </a:rPr>
              <a:t>1 </a:t>
            </a:r>
            <a:r>
              <a:rPr lang="zh-CN" altLang="en-US" dirty="0">
                <a:cs typeface="Arial" panose="020B0604020202020204" pitchFamily="34" charset="0"/>
              </a:rPr>
              <a:t>完全相反。）</a:t>
            </a:r>
          </a:p>
          <a:p>
            <a:r>
              <a:rPr lang="zh-CN" altLang="en-US" dirty="0">
                <a:cs typeface="Arial" panose="020B0604020202020204" pitchFamily="34" charset="0"/>
              </a:rPr>
              <a:t>规则 </a:t>
            </a:r>
            <a:r>
              <a:rPr lang="en-US" altLang="zh-CN" dirty="0">
                <a:cs typeface="Arial" panose="020B0604020202020204" pitchFamily="34" charset="0"/>
              </a:rPr>
              <a:t>3</a:t>
            </a:r>
            <a:r>
              <a:rPr lang="zh-CN" altLang="en-US" dirty="0">
                <a:cs typeface="Arial" panose="020B0604020202020204" pitchFamily="34" charset="0"/>
              </a:rPr>
              <a:t>：如果某个特征很重要，</a:t>
            </a:r>
            <a:r>
              <a:rPr lang="zh-CN" altLang="en-US" dirty="0" smtClean="0">
                <a:cs typeface="Arial" panose="020B0604020202020204" pitchFamily="34" charset="0"/>
              </a:rPr>
              <a:t>那么应有</a:t>
            </a:r>
            <a:r>
              <a:rPr lang="zh-CN" altLang="en-US" dirty="0">
                <a:cs typeface="Arial" panose="020B0604020202020204" pitchFamily="34" charset="0"/>
              </a:rPr>
              <a:t>大量神经元</a:t>
            </a:r>
            <a:r>
              <a:rPr lang="zh-CN" altLang="en-US" dirty="0" smtClean="0">
                <a:cs typeface="Arial" panose="020B0604020202020204" pitchFamily="34" charset="0"/>
              </a:rPr>
              <a:t>参与该</a:t>
            </a:r>
            <a:r>
              <a:rPr lang="zh-CN" altLang="en-US" dirty="0">
                <a:cs typeface="Arial" panose="020B0604020202020204" pitchFamily="34" charset="0"/>
              </a:rPr>
              <a:t>特征在网络中的表示</a:t>
            </a:r>
            <a:r>
              <a:rPr lang="zh-CN" altLang="en-US" dirty="0" smtClean="0">
                <a:cs typeface="Arial" panose="020B0604020202020204" pitchFamily="34" charset="0"/>
              </a:rPr>
              <a:t>。</a:t>
            </a:r>
            <a:endParaRPr lang="en-US" altLang="zh-CN" dirty="0" smtClean="0">
              <a:cs typeface="Arial" panose="020B0604020202020204" pitchFamily="34" charset="0"/>
            </a:endParaRPr>
          </a:p>
          <a:p>
            <a:r>
              <a:rPr lang="zh-CN" altLang="en-US" dirty="0">
                <a:cs typeface="Arial" panose="020B0604020202020204" pitchFamily="34" charset="0"/>
              </a:rPr>
              <a:t>规则 </a:t>
            </a:r>
            <a:r>
              <a:rPr lang="en-US" altLang="zh-CN" dirty="0">
                <a:cs typeface="Arial" panose="020B0604020202020204" pitchFamily="34" charset="0"/>
              </a:rPr>
              <a:t>4</a:t>
            </a:r>
            <a:r>
              <a:rPr lang="zh-CN" altLang="en-US" dirty="0">
                <a:cs typeface="Arial" panose="020B0604020202020204" pitchFamily="34" charset="0"/>
              </a:rPr>
              <a:t>：关于网络和不变性的先验</a:t>
            </a:r>
            <a:r>
              <a:rPr lang="zh-CN" altLang="en-US" dirty="0" smtClean="0">
                <a:cs typeface="Arial" panose="020B0604020202020204" pitchFamily="34" charset="0"/>
              </a:rPr>
              <a:t>信息应</a:t>
            </a:r>
            <a:r>
              <a:rPr lang="zh-CN" altLang="en-US" dirty="0">
                <a:cs typeface="Arial" panose="020B0604020202020204" pitchFamily="34" charset="0"/>
              </a:rPr>
              <a:t>内置到神经网络的设计中，</a:t>
            </a:r>
            <a:r>
              <a:rPr lang="zh-CN" altLang="en-US" dirty="0" smtClean="0">
                <a:cs typeface="Arial" panose="020B0604020202020204" pitchFamily="34" charset="0"/>
              </a:rPr>
              <a:t>从而通过</a:t>
            </a:r>
            <a:r>
              <a:rPr lang="zh-CN" altLang="en-US" dirty="0">
                <a:cs typeface="Arial" panose="020B0604020202020204" pitchFamily="34" charset="0"/>
              </a:rPr>
              <a:t>不必学习它们来简化网络</a:t>
            </a:r>
            <a:r>
              <a:rPr lang="zh-CN" altLang="en-US" dirty="0" smtClean="0">
                <a:cs typeface="Arial" panose="020B0604020202020204" pitchFamily="34" charset="0"/>
              </a:rPr>
              <a:t>设计例如</a:t>
            </a:r>
            <a:r>
              <a:rPr lang="zh-CN" altLang="en-US" dirty="0">
                <a:cs typeface="Arial" panose="020B0604020202020204" pitchFamily="34" charset="0"/>
              </a:rPr>
              <a:t>，一个专门的</a:t>
            </a:r>
            <a:r>
              <a:rPr lang="en-US" altLang="zh-CN" dirty="0">
                <a:cs typeface="Arial" panose="020B0604020202020204" pitchFamily="34" charset="0"/>
              </a:rPr>
              <a:t>/</a:t>
            </a:r>
            <a:r>
              <a:rPr lang="zh-CN" altLang="en-US" dirty="0">
                <a:cs typeface="Arial" panose="020B0604020202020204" pitchFamily="34" charset="0"/>
              </a:rPr>
              <a:t>受限的结构，</a:t>
            </a:r>
            <a:r>
              <a:rPr lang="zh-CN" altLang="en-US" dirty="0" smtClean="0">
                <a:cs typeface="Arial" panose="020B0604020202020204" pitchFamily="34" charset="0"/>
              </a:rPr>
              <a:t>具有更</a:t>
            </a:r>
            <a:r>
              <a:rPr lang="zh-CN" altLang="en-US" dirty="0">
                <a:cs typeface="Arial" panose="020B0604020202020204" pitchFamily="34" charset="0"/>
              </a:rPr>
              <a:t>少数量的独立（必要连接</a:t>
            </a:r>
            <a:r>
              <a:rPr lang="zh-CN" altLang="en-US" dirty="0" smtClean="0">
                <a:cs typeface="Arial" panose="020B0604020202020204" pitchFamily="34" charset="0"/>
              </a:rPr>
              <a:t>）参数</a:t>
            </a:r>
            <a:r>
              <a:rPr lang="zh-CN" altLang="en-US" dirty="0">
                <a:cs typeface="Arial" panose="020B0604020202020204" pitchFamily="34" charset="0"/>
              </a:rPr>
              <a:t>需要训练，因此成本更低，需要更小</a:t>
            </a:r>
            <a:r>
              <a:rPr lang="zh-CN" altLang="en-US" dirty="0" smtClean="0">
                <a:cs typeface="Arial" panose="020B0604020202020204" pitchFamily="34" charset="0"/>
              </a:rPr>
              <a:t>的训练</a:t>
            </a:r>
            <a:r>
              <a:rPr lang="zh-CN" altLang="en-US" dirty="0">
                <a:cs typeface="Arial" panose="020B0604020202020204" pitchFamily="34" charset="0"/>
              </a:rPr>
              <a:t>数据集，学习更快，并且通常</a:t>
            </a:r>
            <a:r>
              <a:rPr lang="zh-CN" altLang="en-US" dirty="0" smtClean="0">
                <a:cs typeface="Arial" panose="020B0604020202020204" pitchFamily="34" charset="0"/>
              </a:rPr>
              <a:t>泛化更好</a:t>
            </a:r>
            <a:r>
              <a:rPr lang="zh-CN" altLang="en-US" dirty="0">
                <a:cs typeface="Arial" panose="020B0604020202020204" pitchFamily="34" charset="0"/>
              </a:rPr>
              <a:t>。</a:t>
            </a:r>
          </a:p>
        </p:txBody>
      </p:sp>
      <p:sp>
        <p:nvSpPr>
          <p:cNvPr id="4" name="Slide Number Placeholder 3">
            <a:extLst>
              <a:ext uri="{FF2B5EF4-FFF2-40B4-BE49-F238E27FC236}">
                <a16:creationId xmlns="" xmlns:a16="http://schemas.microsoft.com/office/drawing/2014/main" id="{4DA971B6-0F65-4D50-8EAA-82CE25F42BFA}"/>
              </a:ext>
            </a:extLst>
          </p:cNvPr>
          <p:cNvSpPr>
            <a:spLocks noGrp="1"/>
          </p:cNvSpPr>
          <p:nvPr>
            <p:ph type="sldNum" sz="quarter" idx="10"/>
          </p:nvPr>
        </p:nvSpPr>
        <p:spPr/>
        <p:txBody>
          <a:bodyPr/>
          <a:lstStyle/>
          <a:p>
            <a:pPr>
              <a:defRPr/>
            </a:pPr>
            <a:fld id="{3209C3FB-4AD6-4B36-A2A7-63E869CCBCB1}" type="slidenum">
              <a:rPr lang="zh-CN" altLang="en-US" smtClean="0"/>
              <a:t>104</a:t>
            </a:fld>
            <a:endParaRPr lang="en-US" altLang="zh-CN"/>
          </a:p>
        </p:txBody>
      </p:sp>
    </p:spTree>
    <p:extLst>
      <p:ext uri="{BB962C8B-B14F-4D97-AF65-F5344CB8AC3E}">
        <p14:creationId xmlns:p14="http://schemas.microsoft.com/office/powerpoint/2010/main" val="303703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808D71-E295-4177-81DB-2BB544E07826}"/>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损失函数与成本</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函数</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96D3BA04-FF7F-40C3-8066-56AAC03AFF3A}"/>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 xmlns:a16="http://schemas.microsoft.com/office/drawing/2014/main" id="{0CFA9FE2-EE89-4CB5-8871-CC22C0782276}"/>
              </a:ext>
            </a:extLst>
          </p:cNvPr>
          <p:cNvSpPr>
            <a:spLocks noGrp="1"/>
          </p:cNvSpPr>
          <p:nvPr>
            <p:ph type="sldNum" sz="quarter" idx="10"/>
          </p:nvPr>
        </p:nvSpPr>
        <p:spPr/>
        <p:txBody>
          <a:bodyPr/>
          <a:lstStyle/>
          <a:p>
            <a:pPr>
              <a:defRPr/>
            </a:pPr>
            <a:fld id="{3209C3FB-4AD6-4B36-A2A7-63E869CCBCB1}" type="slidenum">
              <a:rPr lang="zh-CN" altLang="en-US" smtClean="0"/>
              <a:t>105</a:t>
            </a:fld>
            <a:endParaRPr lang="en-US" altLang="zh-CN"/>
          </a:p>
        </p:txBody>
      </p:sp>
      <p:pic>
        <p:nvPicPr>
          <p:cNvPr id="5" name="图片 4"/>
          <p:cNvPicPr>
            <a:picLocks noChangeAspect="1"/>
          </p:cNvPicPr>
          <p:nvPr/>
        </p:nvPicPr>
        <p:blipFill>
          <a:blip r:embed="rId3"/>
          <a:stretch>
            <a:fillRect/>
          </a:stretch>
        </p:blipFill>
        <p:spPr>
          <a:xfrm>
            <a:off x="97373" y="1007181"/>
            <a:ext cx="9144000" cy="4122032"/>
          </a:xfrm>
          <a:prstGeom prst="rect">
            <a:avLst/>
          </a:prstGeom>
        </p:spPr>
      </p:pic>
    </p:spTree>
    <p:extLst>
      <p:ext uri="{BB962C8B-B14F-4D97-AF65-F5344CB8AC3E}">
        <p14:creationId xmlns:p14="http://schemas.microsoft.com/office/powerpoint/2010/main" val="212016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3625E4-9C4C-4278-B90C-56B34A21F35D}"/>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损失函数与成本函数</a:t>
            </a:r>
          </a:p>
          <a:p>
            <a:endParaRPr lang="en-US" dirty="0"/>
          </a:p>
        </p:txBody>
      </p:sp>
      <p:sp>
        <p:nvSpPr>
          <p:cNvPr id="3" name="Content Placeholder 2">
            <a:extLst>
              <a:ext uri="{FF2B5EF4-FFF2-40B4-BE49-F238E27FC236}">
                <a16:creationId xmlns="" xmlns:a16="http://schemas.microsoft.com/office/drawing/2014/main" id="{C10CE13D-FBD5-4CD2-B656-9C18B684F05E}"/>
              </a:ext>
            </a:extLst>
          </p:cNvPr>
          <p:cNvSpPr>
            <a:spLocks noGrp="1"/>
          </p:cNvSpPr>
          <p:nvPr>
            <p:ph idx="1"/>
          </p:nvPr>
        </p:nvSpPr>
        <p:spPr/>
        <p:txBody>
          <a:bodyPr/>
          <a:lstStyle/>
          <a:p>
            <a:r>
              <a:rPr lang="zh-CN" altLang="en-US" dirty="0">
                <a:cs typeface="Arial" panose="020B0604020202020204" pitchFamily="34" charset="0"/>
              </a:rPr>
              <a:t>损失函数是您的模型</a:t>
            </a:r>
            <a:r>
              <a:rPr lang="zh-CN" altLang="en-US" b="1" dirty="0">
                <a:cs typeface="Arial" panose="020B0604020202020204" pitchFamily="34" charset="0"/>
              </a:rPr>
              <a:t>预测</a:t>
            </a:r>
            <a:r>
              <a:rPr lang="zh-CN" altLang="en-US" dirty="0">
                <a:cs typeface="Arial" panose="020B0604020202020204" pitchFamily="34" charset="0"/>
              </a:rPr>
              <a:t>的值与</a:t>
            </a:r>
            <a:r>
              <a:rPr lang="zh-CN" altLang="en-US" b="1" dirty="0">
                <a:cs typeface="Arial" panose="020B0604020202020204" pitchFamily="34" charset="0"/>
              </a:rPr>
              <a:t>实际</a:t>
            </a:r>
            <a:r>
              <a:rPr lang="zh-CN" altLang="en-US" dirty="0">
                <a:cs typeface="Arial" panose="020B0604020202020204" pitchFamily="34" charset="0"/>
              </a:rPr>
              <a:t>值之间的</a:t>
            </a:r>
            <a:r>
              <a:rPr lang="zh-CN" altLang="en-US" b="1" dirty="0">
                <a:cs typeface="Arial" panose="020B0604020202020204" pitchFamily="34" charset="0"/>
              </a:rPr>
              <a:t>误差度量</a:t>
            </a:r>
            <a:r>
              <a:rPr lang="zh-CN" altLang="en-US" dirty="0">
                <a:cs typeface="Arial" panose="020B0604020202020204" pitchFamily="34" charset="0"/>
              </a:rPr>
              <a:t>。</a:t>
            </a:r>
          </a:p>
          <a:p>
            <a:r>
              <a:rPr lang="zh-CN" altLang="en-US" dirty="0">
                <a:cs typeface="Arial" panose="020B0604020202020204" pitchFamily="34" charset="0"/>
              </a:rPr>
              <a:t>例如，我们</a:t>
            </a:r>
            <a:r>
              <a:rPr lang="zh-CN" altLang="en-US" b="1" dirty="0">
                <a:cs typeface="Arial" panose="020B0604020202020204" pitchFamily="34" charset="0"/>
              </a:rPr>
              <a:t>预测</a:t>
            </a:r>
            <a:r>
              <a:rPr lang="zh-CN" altLang="en-US" dirty="0">
                <a:cs typeface="Arial" panose="020B0604020202020204" pitchFamily="34" charset="0"/>
              </a:rPr>
              <a:t>数据点 </a:t>
            </a:r>
            <a:r>
              <a:rPr lang="en-US" altLang="zh-CN" dirty="0" smtClean="0">
                <a:cs typeface="Arial" panose="020B0604020202020204" pitchFamily="34" charset="0"/>
              </a:rPr>
              <a:t>xi</a:t>
            </a:r>
            <a:r>
              <a:rPr lang="zh-CN" altLang="en-US" dirty="0" smtClean="0">
                <a:cs typeface="Arial" panose="020B0604020202020204" pitchFamily="34" charset="0"/>
              </a:rPr>
              <a:t>的</a:t>
            </a:r>
            <a:r>
              <a:rPr lang="zh-CN" altLang="en-US" dirty="0">
                <a:cs typeface="Arial" panose="020B0604020202020204" pitchFamily="34" charset="0"/>
              </a:rPr>
              <a:t>实际值 </a:t>
            </a:r>
            <a:r>
              <a:rPr lang="en-US" altLang="zh-CN" dirty="0" err="1" smtClean="0">
                <a:cs typeface="Arial" panose="020B0604020202020204" pitchFamily="34" charset="0"/>
              </a:rPr>
              <a:t>yi</a:t>
            </a:r>
            <a:r>
              <a:rPr lang="zh-CN" altLang="en-US" dirty="0" smtClean="0">
                <a:cs typeface="Arial" panose="020B0604020202020204" pitchFamily="34" charset="0"/>
              </a:rPr>
              <a:t>使用</a:t>
            </a:r>
            <a:r>
              <a:rPr lang="zh-CN" altLang="en-US" dirty="0">
                <a:cs typeface="Arial" panose="020B0604020202020204" pitchFamily="34" charset="0"/>
              </a:rPr>
              <a:t>预测数据</a:t>
            </a:r>
          </a:p>
          <a:p>
            <a:r>
              <a:rPr lang="en-US" altLang="zh-CN" dirty="0" err="1">
                <a:cs typeface="Arial" panose="020B0604020202020204" pitchFamily="34" charset="0"/>
              </a:rPr>
              <a:t>yi</a:t>
            </a:r>
            <a:r>
              <a:rPr lang="en-US" altLang="zh-CN" dirty="0">
                <a:cs typeface="Arial" panose="020B0604020202020204" pitchFamily="34" charset="0"/>
              </a:rPr>
              <a:t>′ </a:t>
            </a:r>
            <a:r>
              <a:rPr lang="zh-CN" altLang="en-US" dirty="0">
                <a:cs typeface="Arial" panose="020B0604020202020204" pitchFamily="34" charset="0"/>
              </a:rPr>
              <a:t>或 </a:t>
            </a:r>
            <a:r>
              <a:rPr lang="en-US" altLang="zh-CN" dirty="0" err="1">
                <a:cs typeface="Arial" panose="020B0604020202020204" pitchFamily="34" charset="0"/>
              </a:rPr>
              <a:t>yi∗</a:t>
            </a:r>
            <a:r>
              <a:rPr lang="en-US" altLang="zh-CN" i="1" dirty="0" err="1">
                <a:cs typeface="Arial" panose="020B0604020202020204" pitchFamily="34" charset="0"/>
              </a:rPr>
              <a:t>yi</a:t>
            </a:r>
            <a:r>
              <a:rPr lang="en-US" altLang="zh-CN" dirty="0">
                <a:cs typeface="Arial" panose="020B0604020202020204" pitchFamily="34" charset="0"/>
              </a:rPr>
              <a:t>′​ </a:t>
            </a:r>
            <a:r>
              <a:rPr lang="zh-CN" altLang="en-US" dirty="0">
                <a:cs typeface="Arial" panose="020B0604020202020204" pitchFamily="34" charset="0"/>
              </a:rPr>
              <a:t>或 </a:t>
            </a:r>
            <a:endParaRPr lang="en-US" altLang="zh-CN" dirty="0" smtClean="0">
              <a:cs typeface="Arial" panose="020B0604020202020204" pitchFamily="34" charset="0"/>
            </a:endParaRPr>
          </a:p>
          <a:p>
            <a:endParaRPr lang="en-US" altLang="zh-CN" dirty="0">
              <a:cs typeface="Arial" panose="020B0604020202020204" pitchFamily="34" charset="0"/>
            </a:endParaRPr>
          </a:p>
          <a:p>
            <a:r>
              <a:rPr lang="zh-CN" altLang="en-US" dirty="0" smtClean="0">
                <a:cs typeface="Arial" panose="020B0604020202020204" pitchFamily="34" charset="0"/>
              </a:rPr>
              <a:t>表示</a:t>
            </a:r>
            <a:r>
              <a:rPr lang="zh-CN" altLang="en-US" dirty="0">
                <a:cs typeface="Arial" panose="020B0604020202020204" pitchFamily="34" charset="0"/>
              </a:rPr>
              <a:t>某个具有参数 </a:t>
            </a:r>
            <a:r>
              <a:rPr lang="en-US" altLang="zh-CN" dirty="0" smtClean="0">
                <a:cs typeface="Arial" panose="020B0604020202020204" pitchFamily="34" charset="0"/>
              </a:rPr>
              <a:t>θ</a:t>
            </a:r>
            <a:r>
              <a:rPr lang="zh-CN" altLang="en-US" dirty="0" smtClean="0">
                <a:cs typeface="Arial" panose="020B0604020202020204" pitchFamily="34" charset="0"/>
              </a:rPr>
              <a:t>的</a:t>
            </a:r>
            <a:r>
              <a:rPr lang="zh-CN" altLang="en-US" dirty="0">
                <a:cs typeface="Arial" panose="020B0604020202020204" pitchFamily="34" charset="0"/>
              </a:rPr>
              <a:t>任意模型对点 </a:t>
            </a:r>
            <a:r>
              <a:rPr lang="en-US" altLang="zh-CN" dirty="0" smtClean="0">
                <a:cs typeface="Arial" panose="020B0604020202020204" pitchFamily="34" charset="0"/>
              </a:rPr>
              <a:t>xi</a:t>
            </a:r>
            <a:r>
              <a:rPr lang="zh-CN" altLang="en-US" dirty="0" smtClean="0">
                <a:cs typeface="Arial" panose="020B0604020202020204" pitchFamily="34" charset="0"/>
              </a:rPr>
              <a:t>的</a:t>
            </a:r>
            <a:r>
              <a:rPr lang="zh-CN" altLang="en-US" dirty="0">
                <a:cs typeface="Arial" panose="020B0604020202020204" pitchFamily="34" charset="0"/>
              </a:rPr>
              <a:t>预测或输出，许多损失函数中的一个可能</a:t>
            </a:r>
            <a:r>
              <a:rPr lang="zh-CN" altLang="en-US" dirty="0" smtClean="0">
                <a:cs typeface="Arial" panose="020B0604020202020204" pitchFamily="34" charset="0"/>
              </a:rPr>
              <a:t>是</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19257F3C-0DC0-4D44-82F9-03FA6204CAC7}"/>
              </a:ext>
            </a:extLst>
          </p:cNvPr>
          <p:cNvSpPr>
            <a:spLocks noGrp="1"/>
          </p:cNvSpPr>
          <p:nvPr>
            <p:ph type="sldNum" sz="quarter" idx="10"/>
          </p:nvPr>
        </p:nvSpPr>
        <p:spPr/>
        <p:txBody>
          <a:bodyPr/>
          <a:lstStyle/>
          <a:p>
            <a:pPr>
              <a:defRPr/>
            </a:pPr>
            <a:fld id="{3209C3FB-4AD6-4B36-A2A7-63E869CCBCB1}" type="slidenum">
              <a:rPr lang="zh-CN" altLang="en-US" smtClean="0"/>
              <a:t>106</a:t>
            </a:fld>
            <a:endParaRPr lang="en-US" altLang="zh-CN"/>
          </a:p>
        </p:txBody>
      </p:sp>
      <p:pic>
        <p:nvPicPr>
          <p:cNvPr id="5" name="图片 4"/>
          <p:cNvPicPr>
            <a:picLocks noChangeAspect="1"/>
          </p:cNvPicPr>
          <p:nvPr/>
        </p:nvPicPr>
        <p:blipFill>
          <a:blip r:embed="rId2"/>
          <a:stretch>
            <a:fillRect/>
          </a:stretch>
        </p:blipFill>
        <p:spPr>
          <a:xfrm>
            <a:off x="1992086" y="1541405"/>
            <a:ext cx="2695162" cy="762403"/>
          </a:xfrm>
          <a:prstGeom prst="rect">
            <a:avLst/>
          </a:prstGeom>
        </p:spPr>
      </p:pic>
      <p:pic>
        <p:nvPicPr>
          <p:cNvPr id="6" name="图片 5"/>
          <p:cNvPicPr>
            <a:picLocks noChangeAspect="1"/>
          </p:cNvPicPr>
          <p:nvPr/>
        </p:nvPicPr>
        <p:blipFill>
          <a:blip r:embed="rId3"/>
          <a:stretch>
            <a:fillRect/>
          </a:stretch>
        </p:blipFill>
        <p:spPr>
          <a:xfrm>
            <a:off x="2409475" y="3186708"/>
            <a:ext cx="5010849" cy="1219370"/>
          </a:xfrm>
          <a:prstGeom prst="rect">
            <a:avLst/>
          </a:prstGeom>
        </p:spPr>
      </p:pic>
    </p:spTree>
    <p:extLst>
      <p:ext uri="{BB962C8B-B14F-4D97-AF65-F5344CB8AC3E}">
        <p14:creationId xmlns:p14="http://schemas.microsoft.com/office/powerpoint/2010/main" val="10008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265519-28A4-4640-B068-7548DCA0ED41}"/>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损失函数与成本函数</a:t>
            </a:r>
          </a:p>
          <a:p>
            <a:endParaRPr lang="en-US" dirty="0"/>
          </a:p>
        </p:txBody>
      </p:sp>
      <p:sp>
        <p:nvSpPr>
          <p:cNvPr id="3" name="Content Placeholder 2">
            <a:extLst>
              <a:ext uri="{FF2B5EF4-FFF2-40B4-BE49-F238E27FC236}">
                <a16:creationId xmlns="" xmlns:a16="http://schemas.microsoft.com/office/drawing/2014/main" id="{BC70D3F2-6F4C-4C74-B53A-51B1376A45AC}"/>
              </a:ext>
            </a:extLst>
          </p:cNvPr>
          <p:cNvSpPr>
            <a:spLocks noGrp="1"/>
          </p:cNvSpPr>
          <p:nvPr>
            <p:ph idx="1"/>
          </p:nvPr>
        </p:nvSpPr>
        <p:spPr/>
        <p:txBody>
          <a:bodyPr/>
          <a:lstStyle/>
          <a:p>
            <a:r>
              <a:rPr lang="zh-CN" altLang="en-US" dirty="0">
                <a:cs typeface="Arial" panose="020B0604020202020204" pitchFamily="34" charset="0"/>
              </a:rPr>
              <a:t>这个函数被称为 </a:t>
            </a:r>
            <a:r>
              <a:rPr lang="en-US" altLang="zh-CN" b="1" dirty="0">
                <a:cs typeface="Arial" panose="020B0604020202020204" pitchFamily="34" charset="0"/>
              </a:rPr>
              <a:t>L2 </a:t>
            </a:r>
            <a:r>
              <a:rPr lang="zh-CN" altLang="en-US" b="1" dirty="0">
                <a:cs typeface="Arial" panose="020B0604020202020204" pitchFamily="34" charset="0"/>
              </a:rPr>
              <a:t>损失</a:t>
            </a:r>
            <a:r>
              <a:rPr lang="zh-CN" altLang="en-US" dirty="0">
                <a:cs typeface="Arial" panose="020B0604020202020204" pitchFamily="34" charset="0"/>
              </a:rPr>
              <a:t>。训练我们上面假设的模型将是找到</a:t>
            </a:r>
            <a:r>
              <a:rPr lang="zh-CN" altLang="en-US" b="1" dirty="0">
                <a:cs typeface="Arial" panose="020B0604020202020204" pitchFamily="34" charset="0"/>
              </a:rPr>
              <a:t>最小化</a:t>
            </a:r>
            <a:r>
              <a:rPr lang="zh-CN" altLang="en-US" dirty="0">
                <a:cs typeface="Arial" panose="020B0604020202020204" pitchFamily="34" charset="0"/>
              </a:rPr>
              <a:t>这个和的 </a:t>
            </a:r>
            <a:r>
              <a:rPr lang="en-US" altLang="zh-CN" dirty="0" smtClean="0">
                <a:cs typeface="Arial" panose="020B0604020202020204" pitchFamily="34" charset="0"/>
              </a:rPr>
              <a:t>θ</a:t>
            </a:r>
            <a:r>
              <a:rPr lang="zh-CN" altLang="en-US" dirty="0" smtClean="0">
                <a:cs typeface="Arial" panose="020B0604020202020204" pitchFamily="34" charset="0"/>
              </a:rPr>
              <a:t>的</a:t>
            </a:r>
            <a:r>
              <a:rPr lang="zh-CN" altLang="en-US" dirty="0">
                <a:cs typeface="Arial" panose="020B0604020202020204" pitchFamily="34" charset="0"/>
              </a:rPr>
              <a:t>过程。</a:t>
            </a:r>
          </a:p>
          <a:p>
            <a:r>
              <a:rPr lang="zh-CN" altLang="en-US" dirty="0">
                <a:cs typeface="Arial" panose="020B0604020202020204" pitchFamily="34" charset="0"/>
              </a:rPr>
              <a:t>损失函数（或误差）是针对</a:t>
            </a:r>
            <a:r>
              <a:rPr lang="zh-CN" altLang="en-US" b="1" dirty="0">
                <a:cs typeface="Arial" panose="020B0604020202020204" pitchFamily="34" charset="0"/>
              </a:rPr>
              <a:t>单个</a:t>
            </a:r>
            <a:r>
              <a:rPr lang="zh-CN" altLang="en-US" dirty="0">
                <a:cs typeface="Arial" panose="020B0604020202020204" pitchFamily="34" charset="0"/>
              </a:rPr>
              <a:t>训练样本的</a:t>
            </a:r>
          </a:p>
          <a:p>
            <a:r>
              <a:rPr lang="zh-CN" altLang="en-US" dirty="0">
                <a:cs typeface="Arial" panose="020B0604020202020204" pitchFamily="34" charset="0"/>
              </a:rPr>
              <a:t>成本函数是针对</a:t>
            </a:r>
            <a:r>
              <a:rPr lang="zh-CN" altLang="en-US" b="1" dirty="0">
                <a:cs typeface="Arial" panose="020B0604020202020204" pitchFamily="34" charset="0"/>
              </a:rPr>
              <a:t>整个训练集</a:t>
            </a:r>
            <a:r>
              <a:rPr lang="zh-CN" altLang="en-US" dirty="0">
                <a:cs typeface="Arial" panose="020B0604020202020204" pitchFamily="34" charset="0"/>
              </a:rPr>
              <a:t>（或用于小批量梯度下降的小批量）的</a:t>
            </a:r>
          </a:p>
          <a:p>
            <a:endParaRPr lang="en-US" altLang="zh-CN" dirty="0" smtClean="0">
              <a:cs typeface="Arial" panose="020B0604020202020204" pitchFamily="34" charset="0"/>
            </a:endParaRPr>
          </a:p>
          <a:p>
            <a:endParaRPr lang="en-US" altLang="zh-CN" dirty="0">
              <a:cs typeface="Arial" panose="020B0604020202020204" pitchFamily="34" charset="0"/>
            </a:endParaRPr>
          </a:p>
          <a:p>
            <a:endParaRPr lang="en-US" altLang="zh-CN" dirty="0" smtClean="0">
              <a:cs typeface="Arial" panose="020B0604020202020204" pitchFamily="34" charset="0"/>
            </a:endParaRPr>
          </a:p>
          <a:p>
            <a:endParaRPr lang="en-US" altLang="zh-CN" dirty="0">
              <a:cs typeface="Arial" panose="020B0604020202020204" pitchFamily="34" charset="0"/>
            </a:endParaRPr>
          </a:p>
          <a:p>
            <a:r>
              <a:rPr lang="en-US" altLang="zh-CN" dirty="0" smtClean="0">
                <a:cs typeface="Arial" panose="020B0604020202020204" pitchFamily="34" charset="0"/>
              </a:rPr>
              <a:t>m</a:t>
            </a:r>
            <a:r>
              <a:rPr lang="zh-CN" altLang="en-US" dirty="0">
                <a:cs typeface="Arial" panose="020B0604020202020204" pitchFamily="34" charset="0"/>
              </a:rPr>
              <a:t> 是训练样本的总数</a:t>
            </a:r>
            <a:endParaRPr lang="en-US" dirty="0"/>
          </a:p>
        </p:txBody>
      </p:sp>
      <p:sp>
        <p:nvSpPr>
          <p:cNvPr id="4" name="Slide Number Placeholder 3">
            <a:extLst>
              <a:ext uri="{FF2B5EF4-FFF2-40B4-BE49-F238E27FC236}">
                <a16:creationId xmlns="" xmlns:a16="http://schemas.microsoft.com/office/drawing/2014/main" id="{F86A98B4-5C36-40E0-97E8-C6D930912726}"/>
              </a:ext>
            </a:extLst>
          </p:cNvPr>
          <p:cNvSpPr>
            <a:spLocks noGrp="1"/>
          </p:cNvSpPr>
          <p:nvPr>
            <p:ph type="sldNum" sz="quarter" idx="10"/>
          </p:nvPr>
        </p:nvSpPr>
        <p:spPr/>
        <p:txBody>
          <a:bodyPr/>
          <a:lstStyle/>
          <a:p>
            <a:pPr>
              <a:defRPr/>
            </a:pPr>
            <a:fld id="{3209C3FB-4AD6-4B36-A2A7-63E869CCBCB1}" type="slidenum">
              <a:rPr lang="zh-CN" altLang="en-US" smtClean="0"/>
              <a:t>107</a:t>
            </a:fld>
            <a:endParaRPr lang="en-US" altLang="zh-CN"/>
          </a:p>
        </p:txBody>
      </p:sp>
      <p:pic>
        <p:nvPicPr>
          <p:cNvPr id="5" name="图片 4"/>
          <p:cNvPicPr>
            <a:picLocks noChangeAspect="1"/>
          </p:cNvPicPr>
          <p:nvPr/>
        </p:nvPicPr>
        <p:blipFill>
          <a:blip r:embed="rId2"/>
          <a:stretch>
            <a:fillRect/>
          </a:stretch>
        </p:blipFill>
        <p:spPr>
          <a:xfrm>
            <a:off x="1953629" y="2375026"/>
            <a:ext cx="5106113" cy="1438476"/>
          </a:xfrm>
          <a:prstGeom prst="rect">
            <a:avLst/>
          </a:prstGeom>
        </p:spPr>
      </p:pic>
    </p:spTree>
    <p:extLst>
      <p:ext uri="{BB962C8B-B14F-4D97-AF65-F5344CB8AC3E}">
        <p14:creationId xmlns:p14="http://schemas.microsoft.com/office/powerpoint/2010/main" val="22830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2054DE-2D84-4034-B25C-0420E10C2F2F}"/>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损失函数与成本</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函数</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91C1B2BC-8FE1-49DA-B0C2-79A27F65BC39}"/>
              </a:ext>
            </a:extLst>
          </p:cNvPr>
          <p:cNvSpPr>
            <a:spLocks noGrp="1"/>
          </p:cNvSpPr>
          <p:nvPr>
            <p:ph idx="1"/>
          </p:nvPr>
        </p:nvSpPr>
        <p:spPr/>
        <p:txBody>
          <a:bodyPr/>
          <a:lstStyle/>
          <a:p>
            <a:r>
              <a:rPr lang="zh-CN" altLang="en-US" dirty="0">
                <a:cs typeface="Arial" panose="020B0604020202020204" pitchFamily="34" charset="0"/>
              </a:rPr>
              <a:t>通常成本函数和损失函数是同义词，但成本函数除了</a:t>
            </a:r>
            <a:r>
              <a:rPr lang="zh-CN" altLang="en-US" b="1" dirty="0">
                <a:cs typeface="Arial" panose="020B0604020202020204" pitchFamily="34" charset="0"/>
              </a:rPr>
              <a:t>损失函数</a:t>
            </a:r>
            <a:r>
              <a:rPr lang="zh-CN" altLang="en-US" dirty="0">
                <a:cs typeface="Arial" panose="020B0604020202020204" pitchFamily="34" charset="0"/>
              </a:rPr>
              <a:t>外还可以包含正则化项。尽管这并不总是必要的</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D3FE5CD1-5A57-4B84-B882-40E746CFF912}"/>
              </a:ext>
            </a:extLst>
          </p:cNvPr>
          <p:cNvSpPr>
            <a:spLocks noGrp="1"/>
          </p:cNvSpPr>
          <p:nvPr>
            <p:ph type="sldNum" sz="quarter" idx="10"/>
          </p:nvPr>
        </p:nvSpPr>
        <p:spPr/>
        <p:txBody>
          <a:bodyPr/>
          <a:lstStyle/>
          <a:p>
            <a:pPr>
              <a:defRPr/>
            </a:pPr>
            <a:fld id="{3209C3FB-4AD6-4B36-A2A7-63E869CCBCB1}" type="slidenum">
              <a:rPr lang="zh-CN" altLang="en-US" smtClean="0"/>
              <a:t>108</a:t>
            </a:fld>
            <a:endParaRPr lang="en-US" altLang="zh-CN"/>
          </a:p>
        </p:txBody>
      </p:sp>
      <p:pic>
        <p:nvPicPr>
          <p:cNvPr id="5" name="图片 4"/>
          <p:cNvPicPr>
            <a:picLocks noChangeAspect="1"/>
          </p:cNvPicPr>
          <p:nvPr/>
        </p:nvPicPr>
        <p:blipFill>
          <a:blip r:embed="rId2"/>
          <a:stretch>
            <a:fillRect/>
          </a:stretch>
        </p:blipFill>
        <p:spPr>
          <a:xfrm>
            <a:off x="0" y="2778284"/>
            <a:ext cx="9144000" cy="1893876"/>
          </a:xfrm>
          <a:prstGeom prst="rect">
            <a:avLst/>
          </a:prstGeom>
        </p:spPr>
      </p:pic>
    </p:spTree>
    <p:extLst>
      <p:ext uri="{BB962C8B-B14F-4D97-AF65-F5344CB8AC3E}">
        <p14:creationId xmlns:p14="http://schemas.microsoft.com/office/powerpoint/2010/main" val="44875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2054DE-2D84-4034-B25C-0420E10C2F2F}"/>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损失函数与成本</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函数</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91C1B2BC-8FE1-49DA-B0C2-79A27F65BC39}"/>
              </a:ext>
            </a:extLst>
          </p:cNvPr>
          <p:cNvSpPr>
            <a:spLocks noGrp="1"/>
          </p:cNvSpPr>
          <p:nvPr>
            <p:ph idx="1"/>
          </p:nvPr>
        </p:nvSpPr>
        <p:spPr/>
        <p:txBody>
          <a:bodyPr/>
          <a:lstStyle/>
          <a:p>
            <a:r>
              <a:rPr lang="zh-CN" altLang="en-US" b="1" dirty="0" smtClean="0">
                <a:cs typeface="Arial" panose="020B0604020202020204" pitchFamily="34" charset="0"/>
              </a:rPr>
              <a:t>目标函数</a:t>
            </a:r>
            <a:r>
              <a:rPr lang="zh-CN" altLang="en-US" b="1" dirty="0">
                <a:cs typeface="Arial" panose="020B0604020202020204" pitchFamily="34" charset="0"/>
              </a:rPr>
              <a:t>、损失函数和成本</a:t>
            </a:r>
            <a:r>
              <a:rPr lang="zh-CN" altLang="en-US" b="1" dirty="0" smtClean="0">
                <a:cs typeface="Arial" panose="020B0604020202020204" pitchFamily="34" charset="0"/>
              </a:rPr>
              <a:t>函数</a:t>
            </a:r>
            <a:r>
              <a:rPr lang="zh-CN" altLang="en-US" dirty="0" smtClean="0">
                <a:cs typeface="Arial" panose="020B0604020202020204" pitchFamily="34" charset="0"/>
              </a:rPr>
              <a:t>在</a:t>
            </a:r>
            <a:r>
              <a:rPr lang="zh-CN" altLang="en-US" dirty="0">
                <a:cs typeface="Arial" panose="020B0604020202020204" pitchFamily="34" charset="0"/>
              </a:rPr>
              <a:t>优化算法的上下文中，</a:t>
            </a:r>
            <a:r>
              <a:rPr lang="zh-CN" altLang="en-US" dirty="0" smtClean="0">
                <a:cs typeface="Arial" panose="020B0604020202020204" pitchFamily="34" charset="0"/>
              </a:rPr>
              <a:t>用于评估</a:t>
            </a:r>
            <a:r>
              <a:rPr lang="zh-CN" altLang="en-US" dirty="0">
                <a:cs typeface="Arial" panose="020B0604020202020204" pitchFamily="34" charset="0"/>
              </a:rPr>
              <a:t>候选解（即一组权重）的</a:t>
            </a:r>
            <a:r>
              <a:rPr lang="zh-CN" altLang="en-US" dirty="0" smtClean="0">
                <a:cs typeface="Arial" panose="020B0604020202020204" pitchFamily="34" charset="0"/>
              </a:rPr>
              <a:t>函数被</a:t>
            </a:r>
            <a:r>
              <a:rPr lang="zh-CN" altLang="en-US" dirty="0">
                <a:cs typeface="Arial" panose="020B0604020202020204" pitchFamily="34" charset="0"/>
              </a:rPr>
              <a:t>称为目标函数。</a:t>
            </a:r>
          </a:p>
          <a:p>
            <a:r>
              <a:rPr lang="zh-CN" altLang="en-US" dirty="0">
                <a:cs typeface="Arial" panose="020B0604020202020204" pitchFamily="34" charset="0"/>
              </a:rPr>
              <a:t>我们可能寻求最大化或最小化</a:t>
            </a:r>
            <a:r>
              <a:rPr lang="zh-CN" altLang="en-US" dirty="0" smtClean="0">
                <a:cs typeface="Arial" panose="020B0604020202020204" pitchFamily="34" charset="0"/>
              </a:rPr>
              <a:t>目标函数</a:t>
            </a:r>
            <a:r>
              <a:rPr lang="zh-CN" altLang="en-US" dirty="0">
                <a:cs typeface="Arial" panose="020B0604020202020204" pitchFamily="34" charset="0"/>
              </a:rPr>
              <a:t>，这意味着我们正在搜索具有最高或最低</a:t>
            </a:r>
            <a:r>
              <a:rPr lang="zh-CN" altLang="en-US" dirty="0" smtClean="0">
                <a:cs typeface="Arial" panose="020B0604020202020204" pitchFamily="34" charset="0"/>
              </a:rPr>
              <a:t>分数的</a:t>
            </a:r>
            <a:r>
              <a:rPr lang="zh-CN" altLang="en-US" dirty="0">
                <a:cs typeface="Arial" panose="020B0604020202020204" pitchFamily="34" charset="0"/>
              </a:rPr>
              <a:t>候选解。</a:t>
            </a:r>
          </a:p>
          <a:p>
            <a:r>
              <a:rPr lang="zh-CN" altLang="en-US" dirty="0">
                <a:cs typeface="Arial" panose="020B0604020202020204" pitchFamily="34" charset="0"/>
              </a:rPr>
              <a:t>在人工神经网络中，我们寻求最小化误差。因此</a:t>
            </a:r>
            <a:r>
              <a:rPr lang="zh-CN" altLang="en-US" dirty="0" smtClean="0">
                <a:cs typeface="Arial" panose="020B0604020202020204" pitchFamily="34" charset="0"/>
              </a:rPr>
              <a:t>，目标函数</a:t>
            </a:r>
            <a:r>
              <a:rPr lang="zh-CN" altLang="en-US" dirty="0">
                <a:cs typeface="Arial" panose="020B0604020202020204" pitchFamily="34" charset="0"/>
              </a:rPr>
              <a:t>通常被称为成本函数</a:t>
            </a:r>
            <a:r>
              <a:rPr lang="zh-CN" altLang="en-US" dirty="0" smtClean="0">
                <a:cs typeface="Arial" panose="020B0604020202020204" pitchFamily="34" charset="0"/>
              </a:rPr>
              <a:t>或损失函数</a:t>
            </a:r>
            <a:r>
              <a:rPr lang="zh-CN" altLang="en-US" dirty="0">
                <a:cs typeface="Arial" panose="020B0604020202020204" pitchFamily="34" charset="0"/>
              </a:rPr>
              <a:t>，并且由损失函数计算的</a:t>
            </a:r>
            <a:r>
              <a:rPr lang="zh-CN" altLang="en-US" dirty="0" smtClean="0">
                <a:cs typeface="Arial" panose="020B0604020202020204" pitchFamily="34" charset="0"/>
              </a:rPr>
              <a:t>值被</a:t>
            </a:r>
            <a:r>
              <a:rPr lang="zh-CN" altLang="en-US" dirty="0">
                <a:cs typeface="Arial" panose="020B0604020202020204" pitchFamily="34" charset="0"/>
              </a:rPr>
              <a:t>简称为</a:t>
            </a:r>
            <a:r>
              <a:rPr lang="en-US" altLang="zh-CN" dirty="0">
                <a:cs typeface="Arial" panose="020B0604020202020204" pitchFamily="34" charset="0"/>
              </a:rPr>
              <a:t>"</a:t>
            </a:r>
            <a:r>
              <a:rPr lang="zh-CN" altLang="en-US" dirty="0">
                <a:cs typeface="Arial" panose="020B0604020202020204" pitchFamily="34" charset="0"/>
              </a:rPr>
              <a:t>损失</a:t>
            </a:r>
            <a:r>
              <a:rPr lang="en-US" altLang="zh-CN" dirty="0">
                <a:cs typeface="Arial" panose="020B0604020202020204" pitchFamily="34" charset="0"/>
              </a:rPr>
              <a:t>"</a:t>
            </a:r>
            <a:r>
              <a:rPr lang="zh-CN" altLang="en-US" dirty="0">
                <a:cs typeface="Arial" panose="020B0604020202020204" pitchFamily="34" charset="0"/>
              </a:rPr>
              <a:t>。</a:t>
            </a:r>
          </a:p>
          <a:p>
            <a:endParaRPr lang="en-US" dirty="0"/>
          </a:p>
        </p:txBody>
      </p:sp>
      <p:sp>
        <p:nvSpPr>
          <p:cNvPr id="4" name="Slide Number Placeholder 3">
            <a:extLst>
              <a:ext uri="{FF2B5EF4-FFF2-40B4-BE49-F238E27FC236}">
                <a16:creationId xmlns="" xmlns:a16="http://schemas.microsoft.com/office/drawing/2014/main" id="{D3FE5CD1-5A57-4B84-B882-40E746CFF912}"/>
              </a:ext>
            </a:extLst>
          </p:cNvPr>
          <p:cNvSpPr>
            <a:spLocks noGrp="1"/>
          </p:cNvSpPr>
          <p:nvPr>
            <p:ph type="sldNum" sz="quarter" idx="10"/>
          </p:nvPr>
        </p:nvSpPr>
        <p:spPr/>
        <p:txBody>
          <a:bodyPr/>
          <a:lstStyle/>
          <a:p>
            <a:pPr>
              <a:defRPr/>
            </a:pPr>
            <a:fld id="{3209C3FB-4AD6-4B36-A2A7-63E869CCBCB1}" type="slidenum">
              <a:rPr lang="zh-CN" altLang="en-US" smtClean="0"/>
              <a:t>109</a:t>
            </a:fld>
            <a:endParaRPr lang="en-US" altLang="zh-CN"/>
          </a:p>
        </p:txBody>
      </p:sp>
    </p:spTree>
    <p:extLst>
      <p:ext uri="{BB962C8B-B14F-4D97-AF65-F5344CB8AC3E}">
        <p14:creationId xmlns:p14="http://schemas.microsoft.com/office/powerpoint/2010/main" val="14955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6F7A07-D46D-4007-AF6E-1CA0B1F0AEF2}"/>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章节内容</a:t>
            </a:r>
          </a:p>
          <a:p>
            <a:r>
              <a:rPr lang="en-US" altLang="zh-CN" sz="2800" b="1" kern="1200" dirty="0">
                <a:solidFill>
                  <a:schemeClr val="tx1"/>
                </a:solidFill>
                <a:effectLst/>
                <a:latin typeface="Calibri" panose="020F0502020204030204" pitchFamily="34" charset="0"/>
                <a:ea typeface="+mj-ea"/>
                <a:cs typeface="Arial" panose="020B0604020202020204" pitchFamily="34" charset="0"/>
              </a:rPr>
              <a:t>1. </a:t>
            </a:r>
            <a:r>
              <a:rPr lang="zh-CN" altLang="en-US" sz="2800" b="1" kern="1200" dirty="0">
                <a:solidFill>
                  <a:schemeClr val="tx1"/>
                </a:solidFill>
                <a:effectLst/>
                <a:latin typeface="Calibri" panose="020F0502020204030204" pitchFamily="34" charset="0"/>
                <a:ea typeface="+mj-ea"/>
                <a:cs typeface="Arial" panose="020B0604020202020204" pitchFamily="34" charset="0"/>
              </a:rPr>
              <a:t>引言</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什么是人工神经网络</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为什么使用人工神经网络</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人工神经网络基础</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人工神经网络平台</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应用</a:t>
            </a:r>
          </a:p>
          <a:p>
            <a:endParaRPr lang="en-US" dirty="0"/>
          </a:p>
        </p:txBody>
      </p:sp>
      <p:sp>
        <p:nvSpPr>
          <p:cNvPr id="3" name="Content Placeholder 2">
            <a:extLst>
              <a:ext uri="{FF2B5EF4-FFF2-40B4-BE49-F238E27FC236}">
                <a16:creationId xmlns="" xmlns:a16="http://schemas.microsoft.com/office/drawing/2014/main" id="{DC4E4017-BD23-40AF-8F19-80037D11B25D}"/>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C3EFC7BA-6657-4ED5-BDF7-07DDC22B65A5}"/>
              </a:ext>
            </a:extLst>
          </p:cNvPr>
          <p:cNvSpPr>
            <a:spLocks noGrp="1"/>
          </p:cNvSpPr>
          <p:nvPr>
            <p:ph type="sldNum" sz="quarter" idx="10"/>
          </p:nvPr>
        </p:nvSpPr>
        <p:spPr/>
        <p:txBody>
          <a:bodyPr/>
          <a:lstStyle/>
          <a:p>
            <a:pPr>
              <a:defRPr/>
            </a:pPr>
            <a:fld id="{3209C3FB-4AD6-4B36-A2A7-63E869CCBCB1}" type="slidenum">
              <a:rPr lang="zh-CN" altLang="en-US" smtClean="0"/>
              <a:t>11</a:t>
            </a:fld>
            <a:endParaRPr lang="en-US" altLang="zh-CN"/>
          </a:p>
        </p:txBody>
      </p:sp>
      <p:pic>
        <p:nvPicPr>
          <p:cNvPr id="5" name="图片 4"/>
          <p:cNvPicPr>
            <a:picLocks noChangeAspect="1"/>
          </p:cNvPicPr>
          <p:nvPr/>
        </p:nvPicPr>
        <p:blipFill>
          <a:blip r:embed="rId2"/>
          <a:stretch>
            <a:fillRect/>
          </a:stretch>
        </p:blipFill>
        <p:spPr>
          <a:xfrm>
            <a:off x="0" y="17515"/>
            <a:ext cx="9144000" cy="5108469"/>
          </a:xfrm>
          <a:prstGeom prst="rect">
            <a:avLst/>
          </a:prstGeom>
        </p:spPr>
      </p:pic>
    </p:spTree>
    <p:extLst>
      <p:ext uri="{BB962C8B-B14F-4D97-AF65-F5344CB8AC3E}">
        <p14:creationId xmlns:p14="http://schemas.microsoft.com/office/powerpoint/2010/main" val="165371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4C4CA5-5A5E-432B-8E60-46A1B172FD3B}"/>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目标函数、损失函数和成本函数</a:t>
            </a:r>
          </a:p>
          <a:p>
            <a:endParaRPr lang="en-US" dirty="0"/>
          </a:p>
        </p:txBody>
      </p:sp>
      <p:sp>
        <p:nvSpPr>
          <p:cNvPr id="3" name="Content Placeholder 2">
            <a:extLst>
              <a:ext uri="{FF2B5EF4-FFF2-40B4-BE49-F238E27FC236}">
                <a16:creationId xmlns="" xmlns:a16="http://schemas.microsoft.com/office/drawing/2014/main" id="{FA76C875-AC4A-41A6-AB1B-2882CAE6B049}"/>
              </a:ext>
            </a:extLst>
          </p:cNvPr>
          <p:cNvSpPr>
            <a:spLocks noGrp="1"/>
          </p:cNvSpPr>
          <p:nvPr>
            <p:ph idx="1"/>
          </p:nvPr>
        </p:nvSpPr>
        <p:spPr/>
        <p:txBody>
          <a:bodyPr/>
          <a:lstStyle/>
          <a:p>
            <a:r>
              <a:rPr lang="zh-CN" altLang="en-US" b="1" dirty="0">
                <a:cs typeface="Arial" panose="020B0604020202020204" pitchFamily="34" charset="0"/>
              </a:rPr>
              <a:t>我们想要最小化或最大化的函数称为目标函数或准则。</a:t>
            </a:r>
            <a:endParaRPr lang="zh-CN" altLang="en-US" dirty="0">
              <a:cs typeface="Arial" panose="020B0604020202020204" pitchFamily="34" charset="0"/>
            </a:endParaRPr>
          </a:p>
          <a:p>
            <a:r>
              <a:rPr lang="zh-CN" altLang="en-US" dirty="0">
                <a:cs typeface="Arial" panose="020B0604020202020204" pitchFamily="34" charset="0"/>
              </a:rPr>
              <a:t>当我们</a:t>
            </a:r>
            <a:r>
              <a:rPr lang="zh-CN" altLang="en-US" b="1" dirty="0">
                <a:cs typeface="Arial" panose="020B0604020202020204" pitchFamily="34" charset="0"/>
              </a:rPr>
              <a:t>最小化</a:t>
            </a:r>
            <a:r>
              <a:rPr lang="zh-CN" altLang="en-US" dirty="0">
                <a:cs typeface="Arial" panose="020B0604020202020204" pitchFamily="34" charset="0"/>
              </a:rPr>
              <a:t>它时，我们也可以称它为</a:t>
            </a:r>
            <a:r>
              <a:rPr lang="zh-CN" altLang="en-US" b="1" dirty="0">
                <a:cs typeface="Arial" panose="020B0604020202020204" pitchFamily="34" charset="0"/>
              </a:rPr>
              <a:t>成本函数 </a:t>
            </a:r>
            <a:r>
              <a:rPr lang="en-US" altLang="zh-CN" b="1" dirty="0">
                <a:cs typeface="Arial" panose="020B0604020202020204" pitchFamily="34" charset="0"/>
              </a:rPr>
              <a:t>= </a:t>
            </a:r>
            <a:r>
              <a:rPr lang="zh-CN" altLang="en-US" b="1" dirty="0">
                <a:cs typeface="Arial" panose="020B0604020202020204" pitchFamily="34" charset="0"/>
              </a:rPr>
              <a:t>损失函数 </a:t>
            </a:r>
            <a:r>
              <a:rPr lang="en-US" altLang="zh-CN" b="1" dirty="0">
                <a:cs typeface="Arial" panose="020B0604020202020204" pitchFamily="34" charset="0"/>
              </a:rPr>
              <a:t>= </a:t>
            </a:r>
            <a:r>
              <a:rPr lang="zh-CN" altLang="en-US" b="1" dirty="0">
                <a:cs typeface="Arial" panose="020B0604020202020204" pitchFamily="34" charset="0"/>
              </a:rPr>
              <a:t>误差函数</a:t>
            </a:r>
            <a:r>
              <a:rPr lang="zh-CN" altLang="en-US" dirty="0">
                <a:cs typeface="Arial" panose="020B0604020202020204" pitchFamily="34" charset="0"/>
              </a:rPr>
              <a:t>。</a:t>
            </a:r>
          </a:p>
          <a:p>
            <a:r>
              <a:rPr lang="zh-CN" altLang="en-US" dirty="0">
                <a:cs typeface="Arial" panose="020B0604020202020204" pitchFamily="34" charset="0"/>
              </a:rPr>
              <a:t>成本函数将一个可能复杂系统的各种好坏方面简化为一个单一的数字，一个标量值，从而可以对候选解进行排名和比较。</a:t>
            </a:r>
            <a:endParaRPr lang="en-US" dirty="0"/>
          </a:p>
        </p:txBody>
      </p:sp>
      <p:sp>
        <p:nvSpPr>
          <p:cNvPr id="4" name="Slide Number Placeholder 3">
            <a:extLst>
              <a:ext uri="{FF2B5EF4-FFF2-40B4-BE49-F238E27FC236}">
                <a16:creationId xmlns="" xmlns:a16="http://schemas.microsoft.com/office/drawing/2014/main" id="{6EBE0104-7E0B-4B88-8BEE-484CDC024C96}"/>
              </a:ext>
            </a:extLst>
          </p:cNvPr>
          <p:cNvSpPr>
            <a:spLocks noGrp="1"/>
          </p:cNvSpPr>
          <p:nvPr>
            <p:ph type="sldNum" sz="quarter" idx="10"/>
          </p:nvPr>
        </p:nvSpPr>
        <p:spPr/>
        <p:txBody>
          <a:bodyPr/>
          <a:lstStyle/>
          <a:p>
            <a:pPr>
              <a:defRPr/>
            </a:pPr>
            <a:fld id="{3209C3FB-4AD6-4B36-A2A7-63E869CCBCB1}" type="slidenum">
              <a:rPr lang="zh-CN" altLang="en-US" smtClean="0"/>
              <a:t>110</a:t>
            </a:fld>
            <a:endParaRPr lang="en-US" altLang="zh-CN"/>
          </a:p>
        </p:txBody>
      </p:sp>
    </p:spTree>
    <p:extLst>
      <p:ext uri="{BB962C8B-B14F-4D97-AF65-F5344CB8AC3E}">
        <p14:creationId xmlns:p14="http://schemas.microsoft.com/office/powerpoint/2010/main" val="135084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0FCA6C-CDBA-4156-9382-C89BE068639D}"/>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损失与损失函数 </a:t>
            </a:r>
            <a:r>
              <a:rPr lang="en-US" altLang="zh-CN" sz="2800" b="1" kern="1200" dirty="0">
                <a:solidFill>
                  <a:schemeClr val="tx1"/>
                </a:solidFill>
                <a:effectLst/>
                <a:latin typeface="Calibri" panose="020F0502020204030204" pitchFamily="34" charset="0"/>
                <a:ea typeface="+mj-ea"/>
                <a:cs typeface="Arial" panose="020B0604020202020204" pitchFamily="34" charset="0"/>
              </a:rPr>
              <a:t>[21</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a:t>
            </a:r>
            <a:endParaRPr lang="en-US" altLang="zh-CN"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EE1F6135-C44F-4E37-B3DE-ADFB0256EBCF}"/>
              </a:ext>
            </a:extLst>
          </p:cNvPr>
          <p:cNvSpPr>
            <a:spLocks noGrp="1"/>
          </p:cNvSpPr>
          <p:nvPr>
            <p:ph idx="1"/>
          </p:nvPr>
        </p:nvSpPr>
        <p:spPr/>
        <p:txBody>
          <a:bodyPr/>
          <a:lstStyle/>
          <a:p>
            <a:r>
              <a:rPr lang="zh-CN" altLang="en-US" dirty="0">
                <a:cs typeface="Arial" panose="020B0604020202020204" pitchFamily="34" charset="0"/>
              </a:rPr>
              <a:t>在计算模型在优化过程中的误差时，必须选择一个损失函数：</a:t>
            </a:r>
          </a:p>
          <a:p>
            <a:r>
              <a:rPr lang="zh-CN" altLang="en-US" b="1" dirty="0">
                <a:cs typeface="Arial" panose="020B0604020202020204" pitchFamily="34" charset="0"/>
              </a:rPr>
              <a:t>最大似然</a:t>
            </a:r>
            <a:r>
              <a:rPr lang="zh-CN" altLang="en-US" dirty="0">
                <a:cs typeface="Arial" panose="020B0604020202020204" pitchFamily="34" charset="0"/>
              </a:rPr>
              <a:t/>
            </a:r>
            <a:br>
              <a:rPr lang="zh-CN" altLang="en-US" dirty="0">
                <a:cs typeface="Arial" panose="020B0604020202020204" pitchFamily="34" charset="0"/>
              </a:rPr>
            </a:br>
            <a:r>
              <a:rPr lang="en-US" altLang="zh-CN" dirty="0" smtClean="0">
                <a:cs typeface="Arial" panose="020B0604020202020204" pitchFamily="34" charset="0"/>
              </a:rPr>
              <a:t>✓ </a:t>
            </a:r>
            <a:r>
              <a:rPr lang="zh-CN" altLang="en-US" dirty="0">
                <a:cs typeface="Arial" panose="020B0604020202020204" pitchFamily="34" charset="0"/>
              </a:rPr>
              <a:t>均方误差</a:t>
            </a:r>
          </a:p>
          <a:p>
            <a:r>
              <a:rPr lang="zh-CN" altLang="en-US" dirty="0">
                <a:cs typeface="Arial" panose="020B0604020202020204" pitchFamily="34" charset="0"/>
              </a:rPr>
              <a:t>✓ 回归问题（线性激活）</a:t>
            </a:r>
          </a:p>
          <a:p>
            <a:r>
              <a:rPr lang="zh-CN" altLang="en-US" b="1" dirty="0">
                <a:cs typeface="Arial" panose="020B0604020202020204" pitchFamily="34" charset="0"/>
              </a:rPr>
              <a:t>交叉熵</a:t>
            </a:r>
            <a:r>
              <a:rPr lang="zh-CN" altLang="en-US" dirty="0">
                <a:cs typeface="Arial" panose="020B0604020202020204" pitchFamily="34" charset="0"/>
              </a:rPr>
              <a:t/>
            </a:r>
            <a:br>
              <a:rPr lang="zh-CN" altLang="en-US" dirty="0">
                <a:cs typeface="Arial" panose="020B0604020202020204" pitchFamily="34" charset="0"/>
              </a:rPr>
            </a:br>
            <a:r>
              <a:rPr lang="zh-CN" altLang="en-US" dirty="0">
                <a:cs typeface="Arial" panose="020B0604020202020204" pitchFamily="34" charset="0"/>
              </a:rPr>
              <a:t>✓ 称为对数损失、逻辑损失或对数损失</a:t>
            </a:r>
          </a:p>
          <a:p>
            <a:r>
              <a:rPr lang="zh-CN" altLang="en-US" dirty="0">
                <a:cs typeface="Arial" panose="020B0604020202020204" pitchFamily="34" charset="0"/>
              </a:rPr>
              <a:t>✓ 二元分类问题（</a:t>
            </a:r>
            <a:r>
              <a:rPr lang="en-US" altLang="zh-CN" dirty="0">
                <a:cs typeface="Arial" panose="020B0604020202020204" pitchFamily="34" charset="0"/>
              </a:rPr>
              <a:t>S</a:t>
            </a:r>
            <a:r>
              <a:rPr lang="zh-CN" altLang="en-US" dirty="0">
                <a:cs typeface="Arial" panose="020B0604020202020204" pitchFamily="34" charset="0"/>
              </a:rPr>
              <a:t>型激活）</a:t>
            </a:r>
          </a:p>
          <a:p>
            <a:r>
              <a:rPr lang="zh-CN" altLang="en-US" dirty="0">
                <a:cs typeface="Arial" panose="020B0604020202020204" pitchFamily="34" charset="0"/>
              </a:rPr>
              <a:t>✓ 多类分类问题（</a:t>
            </a:r>
            <a:r>
              <a:rPr lang="en-US" altLang="zh-CN" dirty="0" err="1">
                <a:cs typeface="Arial" panose="020B0604020202020204" pitchFamily="34" charset="0"/>
              </a:rPr>
              <a:t>softmax</a:t>
            </a:r>
            <a:r>
              <a:rPr lang="en-US" altLang="zh-CN" dirty="0">
                <a:cs typeface="Arial" panose="020B0604020202020204" pitchFamily="34" charset="0"/>
              </a:rPr>
              <a:t> </a:t>
            </a:r>
            <a:r>
              <a:rPr lang="zh-CN" altLang="en-US" dirty="0">
                <a:cs typeface="Arial" panose="020B0604020202020204" pitchFamily="34" charset="0"/>
              </a:rPr>
              <a:t>激活）</a:t>
            </a:r>
          </a:p>
          <a:p>
            <a:endParaRPr lang="en-US" dirty="0"/>
          </a:p>
        </p:txBody>
      </p:sp>
      <p:sp>
        <p:nvSpPr>
          <p:cNvPr id="4" name="Slide Number Placeholder 3">
            <a:extLst>
              <a:ext uri="{FF2B5EF4-FFF2-40B4-BE49-F238E27FC236}">
                <a16:creationId xmlns="" xmlns:a16="http://schemas.microsoft.com/office/drawing/2014/main" id="{FBF5A3E4-F018-4A11-9A26-20345290B127}"/>
              </a:ext>
            </a:extLst>
          </p:cNvPr>
          <p:cNvSpPr>
            <a:spLocks noGrp="1"/>
          </p:cNvSpPr>
          <p:nvPr>
            <p:ph type="sldNum" sz="quarter" idx="10"/>
          </p:nvPr>
        </p:nvSpPr>
        <p:spPr/>
        <p:txBody>
          <a:bodyPr/>
          <a:lstStyle/>
          <a:p>
            <a:pPr>
              <a:defRPr/>
            </a:pPr>
            <a:fld id="{3209C3FB-4AD6-4B36-A2A7-63E869CCBCB1}" type="slidenum">
              <a:rPr lang="zh-CN" altLang="en-US" smtClean="0"/>
              <a:t>111</a:t>
            </a:fld>
            <a:endParaRPr lang="en-US" altLang="zh-CN"/>
          </a:p>
        </p:txBody>
      </p:sp>
    </p:spTree>
    <p:extLst>
      <p:ext uri="{BB962C8B-B14F-4D97-AF65-F5344CB8AC3E}">
        <p14:creationId xmlns:p14="http://schemas.microsoft.com/office/powerpoint/2010/main" val="261390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60096F-E485-4BCC-B056-F66BE814CF07}"/>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作为目标函数的损失函数</a:t>
            </a:r>
          </a:p>
          <a:p>
            <a:endParaRPr lang="en-US" dirty="0"/>
          </a:p>
        </p:txBody>
      </p:sp>
      <p:sp>
        <p:nvSpPr>
          <p:cNvPr id="3" name="Content Placeholder 2">
            <a:extLst>
              <a:ext uri="{FF2B5EF4-FFF2-40B4-BE49-F238E27FC236}">
                <a16:creationId xmlns="" xmlns:a16="http://schemas.microsoft.com/office/drawing/2014/main" id="{1E8AEBA0-0B0F-4523-B438-34A49D7E95C2}"/>
              </a:ext>
            </a:extLst>
          </p:cNvPr>
          <p:cNvSpPr>
            <a:spLocks noGrp="1"/>
          </p:cNvSpPr>
          <p:nvPr>
            <p:ph idx="1"/>
          </p:nvPr>
        </p:nvSpPr>
        <p:spPr/>
        <p:txBody>
          <a:bodyPr/>
          <a:lstStyle/>
          <a:p>
            <a:r>
              <a:rPr lang="zh-CN" altLang="en-US" b="1" dirty="0">
                <a:cs typeface="Arial" panose="020B0604020202020204" pitchFamily="34" charset="0"/>
              </a:rPr>
              <a:t>最大化</a:t>
            </a:r>
            <a:r>
              <a:rPr lang="zh-CN" altLang="en-US" dirty="0">
                <a:cs typeface="Arial" panose="020B0604020202020204" pitchFamily="34" charset="0"/>
              </a:rPr>
              <a:t>后验概率（例如，朴素贝叶斯）</a:t>
            </a:r>
          </a:p>
          <a:p>
            <a:r>
              <a:rPr lang="zh-CN" altLang="en-US" b="1" dirty="0">
                <a:cs typeface="Arial" panose="020B0604020202020204" pitchFamily="34" charset="0"/>
              </a:rPr>
              <a:t>最大化</a:t>
            </a:r>
            <a:r>
              <a:rPr lang="zh-CN" altLang="en-US" dirty="0">
                <a:cs typeface="Arial" panose="020B0604020202020204" pitchFamily="34" charset="0"/>
              </a:rPr>
              <a:t>适应度函数（遗传编程）</a:t>
            </a:r>
          </a:p>
          <a:p>
            <a:r>
              <a:rPr lang="zh-CN" altLang="en-US" b="1" dirty="0">
                <a:cs typeface="Arial" panose="020B0604020202020204" pitchFamily="34" charset="0"/>
              </a:rPr>
              <a:t>最大化</a:t>
            </a:r>
            <a:r>
              <a:rPr lang="zh-CN" altLang="en-US" dirty="0">
                <a:cs typeface="Arial" panose="020B0604020202020204" pitchFamily="34" charset="0"/>
              </a:rPr>
              <a:t>总奖励</a:t>
            </a:r>
            <a:r>
              <a:rPr lang="en-US" altLang="zh-CN" dirty="0">
                <a:cs typeface="Arial" panose="020B0604020202020204" pitchFamily="34" charset="0"/>
              </a:rPr>
              <a:t>/</a:t>
            </a:r>
            <a:r>
              <a:rPr lang="zh-CN" altLang="en-US" dirty="0">
                <a:cs typeface="Arial" panose="020B0604020202020204" pitchFamily="34" charset="0"/>
              </a:rPr>
              <a:t>价值函数（强化学习）</a:t>
            </a:r>
          </a:p>
          <a:p>
            <a:r>
              <a:rPr lang="zh-CN" altLang="en-US" b="1" dirty="0">
                <a:cs typeface="Arial" panose="020B0604020202020204" pitchFamily="34" charset="0"/>
              </a:rPr>
              <a:t>最大化</a:t>
            </a:r>
            <a:r>
              <a:rPr lang="zh-CN" altLang="en-US" dirty="0">
                <a:cs typeface="Arial" panose="020B0604020202020204" pitchFamily="34" charset="0"/>
              </a:rPr>
              <a:t>信息增益</a:t>
            </a:r>
            <a:r>
              <a:rPr lang="en-US" altLang="zh-CN" dirty="0">
                <a:cs typeface="Arial" panose="020B0604020202020204" pitchFamily="34" charset="0"/>
              </a:rPr>
              <a:t>/</a:t>
            </a:r>
            <a:r>
              <a:rPr lang="zh-CN" altLang="en-US" dirty="0">
                <a:cs typeface="Arial" panose="020B0604020202020204" pitchFamily="34" charset="0"/>
              </a:rPr>
              <a:t>最小化子节点杂质（</a:t>
            </a:r>
            <a:r>
              <a:rPr lang="en-US" altLang="zh-CN" dirty="0">
                <a:cs typeface="Arial" panose="020B0604020202020204" pitchFamily="34" charset="0"/>
              </a:rPr>
              <a:t>CART </a:t>
            </a:r>
            <a:r>
              <a:rPr lang="zh-CN" altLang="en-US" dirty="0">
                <a:cs typeface="Arial" panose="020B0604020202020204" pitchFamily="34" charset="0"/>
              </a:rPr>
              <a:t>决策树分类）</a:t>
            </a:r>
          </a:p>
          <a:p>
            <a:r>
              <a:rPr lang="zh-CN" altLang="en-US" b="1" dirty="0">
                <a:cs typeface="Arial" panose="020B0604020202020204" pitchFamily="34" charset="0"/>
              </a:rPr>
              <a:t>最小化</a:t>
            </a:r>
            <a:r>
              <a:rPr lang="zh-CN" altLang="en-US" dirty="0">
                <a:cs typeface="Arial" panose="020B0604020202020204" pitchFamily="34" charset="0"/>
              </a:rPr>
              <a:t>均方误差成本（或损失）函数（</a:t>
            </a:r>
            <a:r>
              <a:rPr lang="en-US" altLang="zh-CN" dirty="0">
                <a:cs typeface="Arial" panose="020B0604020202020204" pitchFamily="34" charset="0"/>
              </a:rPr>
              <a:t>CART</a:t>
            </a:r>
            <a:r>
              <a:rPr lang="zh-CN" altLang="en-US" dirty="0">
                <a:cs typeface="Arial" panose="020B0604020202020204" pitchFamily="34" charset="0"/>
              </a:rPr>
              <a:t>、决策树回归、线性回归、自适应线性神经元）</a:t>
            </a:r>
          </a:p>
          <a:p>
            <a:r>
              <a:rPr lang="zh-CN" altLang="en-US" b="1" dirty="0">
                <a:cs typeface="Arial" panose="020B0604020202020204" pitchFamily="34" charset="0"/>
              </a:rPr>
              <a:t>最大化</a:t>
            </a:r>
            <a:r>
              <a:rPr lang="zh-CN" altLang="en-US" dirty="0">
                <a:cs typeface="Arial" panose="020B0604020202020204" pitchFamily="34" charset="0"/>
              </a:rPr>
              <a:t>对数似然或</a:t>
            </a:r>
            <a:r>
              <a:rPr lang="zh-CN" altLang="en-US" b="1" dirty="0">
                <a:cs typeface="Arial" panose="020B0604020202020204" pitchFamily="34" charset="0"/>
              </a:rPr>
              <a:t>最小化</a:t>
            </a:r>
            <a:r>
              <a:rPr lang="zh-CN" altLang="en-US" dirty="0">
                <a:cs typeface="Arial" panose="020B0604020202020204" pitchFamily="34" charset="0"/>
              </a:rPr>
              <a:t>交叉熵损失（或成本）函数</a:t>
            </a:r>
          </a:p>
          <a:p>
            <a:r>
              <a:rPr lang="zh-CN" altLang="en-US" b="1" dirty="0">
                <a:cs typeface="Arial" panose="020B0604020202020204" pitchFamily="34" charset="0"/>
              </a:rPr>
              <a:t>最小化</a:t>
            </a:r>
            <a:r>
              <a:rPr lang="zh-CN" altLang="en-US" dirty="0">
                <a:cs typeface="Arial" panose="020B0604020202020204" pitchFamily="34" charset="0"/>
              </a:rPr>
              <a:t>合页损失（支持向量机）</a:t>
            </a:r>
          </a:p>
          <a:p>
            <a:endParaRPr lang="en-US" dirty="0"/>
          </a:p>
        </p:txBody>
      </p:sp>
      <p:sp>
        <p:nvSpPr>
          <p:cNvPr id="4" name="Slide Number Placeholder 3">
            <a:extLst>
              <a:ext uri="{FF2B5EF4-FFF2-40B4-BE49-F238E27FC236}">
                <a16:creationId xmlns="" xmlns:a16="http://schemas.microsoft.com/office/drawing/2014/main" id="{152262FC-A6BC-4CBD-8AC4-6E4B43BC6CCC}"/>
              </a:ext>
            </a:extLst>
          </p:cNvPr>
          <p:cNvSpPr>
            <a:spLocks noGrp="1"/>
          </p:cNvSpPr>
          <p:nvPr>
            <p:ph type="sldNum" sz="quarter" idx="10"/>
          </p:nvPr>
        </p:nvSpPr>
        <p:spPr/>
        <p:txBody>
          <a:bodyPr/>
          <a:lstStyle/>
          <a:p>
            <a:pPr>
              <a:defRPr/>
            </a:pPr>
            <a:fld id="{3209C3FB-4AD6-4B36-A2A7-63E869CCBCB1}" type="slidenum">
              <a:rPr lang="zh-CN" altLang="en-US" smtClean="0"/>
              <a:t>112</a:t>
            </a:fld>
            <a:endParaRPr lang="en-US" altLang="zh-CN"/>
          </a:p>
        </p:txBody>
      </p:sp>
    </p:spTree>
    <p:extLst>
      <p:ext uri="{BB962C8B-B14F-4D97-AF65-F5344CB8AC3E}">
        <p14:creationId xmlns:p14="http://schemas.microsoft.com/office/powerpoint/2010/main" val="309255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60B9C4-5150-422B-83B0-63A4777404F0}"/>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最大似然估计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[21</a:t>
            </a:r>
            <a:r>
              <a:rPr lang="en-US" altLang="zh-CN" sz="2800" b="1" i="0" kern="1200" dirty="0" smtClean="0">
                <a:solidFill>
                  <a:schemeClr val="tx1"/>
                </a:solidFill>
                <a:effectLst/>
                <a:latin typeface="Calibri" panose="020F0502020204030204" pitchFamily="34" charset="0"/>
                <a:ea typeface="+mj-ea"/>
                <a:cs typeface="Arial" panose="020B0604020202020204" pitchFamily="34" charset="0"/>
              </a:rPr>
              <a:t>]</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5816631F-A288-4F5D-8DCD-8BCBFC600E5E}"/>
              </a:ext>
            </a:extLst>
          </p:cNvPr>
          <p:cNvSpPr>
            <a:spLocks noGrp="1"/>
          </p:cNvSpPr>
          <p:nvPr>
            <p:ph idx="1"/>
          </p:nvPr>
        </p:nvSpPr>
        <p:spPr/>
        <p:txBody>
          <a:bodyPr/>
          <a:lstStyle/>
          <a:p>
            <a:r>
              <a:rPr lang="zh-CN" altLang="en-US" dirty="0">
                <a:cs typeface="Arial" panose="020B0604020202020204" pitchFamily="34" charset="0"/>
              </a:rPr>
              <a:t>有许多函数可用于估计</a:t>
            </a:r>
          </a:p>
          <a:p>
            <a:r>
              <a:rPr lang="zh-CN" altLang="en-US" dirty="0">
                <a:cs typeface="Arial" panose="020B0604020202020204" pitchFamily="34" charset="0"/>
              </a:rPr>
              <a:t>神经网络中一组权重的误差。</a:t>
            </a:r>
          </a:p>
          <a:p>
            <a:r>
              <a:rPr lang="zh-CN" altLang="en-US" dirty="0">
                <a:cs typeface="Arial" panose="020B0604020202020204" pitchFamily="34" charset="0"/>
              </a:rPr>
              <a:t>我们更喜欢一个将候选解空间映射到平滑（但高维）的</a:t>
            </a:r>
          </a:p>
          <a:p>
            <a:r>
              <a:rPr lang="zh-CN" altLang="en-US" dirty="0">
                <a:cs typeface="Arial" panose="020B0604020202020204" pitchFamily="34" charset="0"/>
              </a:rPr>
              <a:t>景观的函数，优化算法可以通过</a:t>
            </a:r>
          </a:p>
          <a:p>
            <a:r>
              <a:rPr lang="zh-CN" altLang="en-US" dirty="0">
                <a:cs typeface="Arial" panose="020B0604020202020204" pitchFamily="34" charset="0"/>
              </a:rPr>
              <a:t>对模型权重的迭代更新合理地导航该景观。</a:t>
            </a:r>
          </a:p>
          <a:p>
            <a:r>
              <a:rPr lang="zh-CN" altLang="en-US" dirty="0">
                <a:cs typeface="Arial" panose="020B0604020202020204" pitchFamily="34" charset="0"/>
              </a:rPr>
              <a:t>最大似然估计，或 </a:t>
            </a:r>
            <a:r>
              <a:rPr lang="en-US" altLang="zh-CN" dirty="0">
                <a:cs typeface="Arial" panose="020B0604020202020204" pitchFamily="34" charset="0"/>
              </a:rPr>
              <a:t>MLE</a:t>
            </a:r>
            <a:r>
              <a:rPr lang="zh-CN" altLang="en-US" dirty="0">
                <a:cs typeface="Arial" panose="020B0604020202020204" pitchFamily="34" charset="0"/>
              </a:rPr>
              <a:t>，是一个</a:t>
            </a:r>
          </a:p>
          <a:p>
            <a:r>
              <a:rPr lang="zh-CN" altLang="en-US" dirty="0">
                <a:cs typeface="Arial" panose="020B0604020202020204" pitchFamily="34" charset="0"/>
              </a:rPr>
              <a:t>用于从历史训练数据中寻找参数的最佳统计估计的</a:t>
            </a:r>
          </a:p>
          <a:p>
            <a:r>
              <a:rPr lang="zh-CN" altLang="en-US" dirty="0">
                <a:cs typeface="Arial" panose="020B0604020202020204" pitchFamily="34" charset="0"/>
              </a:rPr>
              <a:t>推理框架：这正是我们</a:t>
            </a:r>
          </a:p>
          <a:p>
            <a:r>
              <a:rPr lang="zh-CN" altLang="en-US" dirty="0">
                <a:cs typeface="Arial" panose="020B0604020202020204" pitchFamily="34" charset="0"/>
              </a:rPr>
              <a:t>试图用神经网络做的事情。</a:t>
            </a:r>
          </a:p>
          <a:p>
            <a:endParaRPr lang="en-US" dirty="0"/>
          </a:p>
        </p:txBody>
      </p:sp>
      <p:sp>
        <p:nvSpPr>
          <p:cNvPr id="4" name="Slide Number Placeholder 3">
            <a:extLst>
              <a:ext uri="{FF2B5EF4-FFF2-40B4-BE49-F238E27FC236}">
                <a16:creationId xmlns="" xmlns:a16="http://schemas.microsoft.com/office/drawing/2014/main" id="{8E3E53B3-430B-416E-BF5B-A9E51E145AD5}"/>
              </a:ext>
            </a:extLst>
          </p:cNvPr>
          <p:cNvSpPr>
            <a:spLocks noGrp="1"/>
          </p:cNvSpPr>
          <p:nvPr>
            <p:ph type="sldNum" sz="quarter" idx="10"/>
          </p:nvPr>
        </p:nvSpPr>
        <p:spPr/>
        <p:txBody>
          <a:bodyPr/>
          <a:lstStyle/>
          <a:p>
            <a:pPr>
              <a:defRPr/>
            </a:pPr>
            <a:fld id="{3209C3FB-4AD6-4B36-A2A7-63E869CCBCB1}" type="slidenum">
              <a:rPr lang="zh-CN" altLang="en-US" smtClean="0"/>
              <a:t>113</a:t>
            </a:fld>
            <a:endParaRPr lang="en-US" altLang="zh-CN"/>
          </a:p>
        </p:txBody>
      </p:sp>
    </p:spTree>
    <p:extLst>
      <p:ext uri="{BB962C8B-B14F-4D97-AF65-F5344CB8AC3E}">
        <p14:creationId xmlns:p14="http://schemas.microsoft.com/office/powerpoint/2010/main" val="364554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4EBC70-62E0-40C7-9705-593091E9DD6B}"/>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最大似然估计</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4D6E0415-E877-49E0-ADB2-2B8013C2F135}"/>
              </a:ext>
            </a:extLst>
          </p:cNvPr>
          <p:cNvSpPr>
            <a:spLocks noGrp="1"/>
          </p:cNvSpPr>
          <p:nvPr>
            <p:ph idx="1"/>
          </p:nvPr>
        </p:nvSpPr>
        <p:spPr/>
        <p:txBody>
          <a:bodyPr/>
          <a:lstStyle/>
          <a:p>
            <a:r>
              <a:rPr lang="zh-CN" altLang="en-US" dirty="0">
                <a:cs typeface="Arial" panose="020B0604020202020204" pitchFamily="34" charset="0"/>
              </a:rPr>
              <a:t>最大似然寻求通过最大化从训练数据导出的似然函数来找到参数的最佳值。</a:t>
            </a:r>
          </a:p>
          <a:p>
            <a:pPr marL="60325" indent="0">
              <a:buNone/>
            </a:pPr>
            <a:endParaRPr lang="en-US" dirty="0"/>
          </a:p>
        </p:txBody>
      </p:sp>
      <p:sp>
        <p:nvSpPr>
          <p:cNvPr id="4" name="Slide Number Placeholder 3">
            <a:extLst>
              <a:ext uri="{FF2B5EF4-FFF2-40B4-BE49-F238E27FC236}">
                <a16:creationId xmlns="" xmlns:a16="http://schemas.microsoft.com/office/drawing/2014/main" id="{95AF1ADE-C69E-4D01-96BC-A955A06D08C3}"/>
              </a:ext>
            </a:extLst>
          </p:cNvPr>
          <p:cNvSpPr>
            <a:spLocks noGrp="1"/>
          </p:cNvSpPr>
          <p:nvPr>
            <p:ph type="sldNum" sz="quarter" idx="10"/>
          </p:nvPr>
        </p:nvSpPr>
        <p:spPr/>
        <p:txBody>
          <a:bodyPr/>
          <a:lstStyle/>
          <a:p>
            <a:pPr>
              <a:defRPr/>
            </a:pPr>
            <a:fld id="{3209C3FB-4AD6-4B36-A2A7-63E869CCBCB1}" type="slidenum">
              <a:rPr lang="zh-CN" altLang="en-US" smtClean="0"/>
              <a:t>114</a:t>
            </a:fld>
            <a:endParaRPr lang="en-US" altLang="zh-CN"/>
          </a:p>
        </p:txBody>
      </p:sp>
    </p:spTree>
    <p:extLst>
      <p:ext uri="{BB962C8B-B14F-4D97-AF65-F5344CB8AC3E}">
        <p14:creationId xmlns:p14="http://schemas.microsoft.com/office/powerpoint/2010/main" val="113137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8CF831-6FB0-44CE-B996-4804261677A7}"/>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交叉熵</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388FC564-CD47-4E60-9129-90A7EFD87713}"/>
              </a:ext>
            </a:extLst>
          </p:cNvPr>
          <p:cNvSpPr>
            <a:spLocks noGrp="1"/>
          </p:cNvSpPr>
          <p:nvPr>
            <p:ph idx="1"/>
          </p:nvPr>
        </p:nvSpPr>
        <p:spPr/>
        <p:txBody>
          <a:bodyPr/>
          <a:lstStyle/>
          <a:p>
            <a:r>
              <a:rPr lang="zh-CN" altLang="en-US" dirty="0">
                <a:cs typeface="Arial" panose="020B0604020202020204" pitchFamily="34" charset="0"/>
              </a:rPr>
              <a:t>在最大似然框架下，两个概率分布之间的误差使用交叉熵来度量。</a:t>
            </a:r>
            <a:endParaRPr lang="en-US" dirty="0"/>
          </a:p>
        </p:txBody>
      </p:sp>
      <p:sp>
        <p:nvSpPr>
          <p:cNvPr id="4" name="Slide Number Placeholder 3">
            <a:extLst>
              <a:ext uri="{FF2B5EF4-FFF2-40B4-BE49-F238E27FC236}">
                <a16:creationId xmlns="" xmlns:a16="http://schemas.microsoft.com/office/drawing/2014/main" id="{3DEABAE4-8A25-49AB-A537-5984F2D0E17C}"/>
              </a:ext>
            </a:extLst>
          </p:cNvPr>
          <p:cNvSpPr>
            <a:spLocks noGrp="1"/>
          </p:cNvSpPr>
          <p:nvPr>
            <p:ph type="sldNum" sz="quarter" idx="10"/>
          </p:nvPr>
        </p:nvSpPr>
        <p:spPr/>
        <p:txBody>
          <a:bodyPr/>
          <a:lstStyle/>
          <a:p>
            <a:pPr>
              <a:defRPr/>
            </a:pPr>
            <a:fld id="{3209C3FB-4AD6-4B36-A2A7-63E869CCBCB1}" type="slidenum">
              <a:rPr lang="zh-CN" altLang="en-US" smtClean="0"/>
              <a:t>115</a:t>
            </a:fld>
            <a:endParaRPr lang="en-US" altLang="zh-CN"/>
          </a:p>
        </p:txBody>
      </p:sp>
    </p:spTree>
    <p:extLst>
      <p:ext uri="{BB962C8B-B14F-4D97-AF65-F5344CB8AC3E}">
        <p14:creationId xmlns:p14="http://schemas.microsoft.com/office/powerpoint/2010/main" val="31846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CFA8EB-42DA-4B1C-9015-3DFBC04CC6EB}"/>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学习规则（学习过程、学习算法）</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E2062AB6-A4B4-44BF-AF44-9BB62D65DD61}"/>
              </a:ext>
            </a:extLst>
          </p:cNvPr>
          <p:cNvSpPr>
            <a:spLocks noGrp="1"/>
          </p:cNvSpPr>
          <p:nvPr>
            <p:ph idx="1"/>
          </p:nvPr>
        </p:nvSpPr>
        <p:spPr/>
        <p:txBody>
          <a:bodyPr/>
          <a:lstStyle/>
          <a:p>
            <a:r>
              <a:rPr lang="zh-CN" altLang="en-US" dirty="0">
                <a:cs typeface="Arial" panose="020B0604020202020204" pitchFamily="34" charset="0"/>
              </a:rPr>
              <a:t>赫布学习</a:t>
            </a:r>
          </a:p>
          <a:p>
            <a:r>
              <a:rPr lang="zh-CN" altLang="en-US" dirty="0">
                <a:cs typeface="Arial" panose="020B0604020202020204" pitchFamily="34" charset="0"/>
              </a:rPr>
              <a:t>误差修正学习</a:t>
            </a:r>
          </a:p>
          <a:p>
            <a:r>
              <a:rPr lang="zh-CN" altLang="en-US" dirty="0">
                <a:cs typeface="Arial" panose="020B0604020202020204" pitchFamily="34" charset="0"/>
              </a:rPr>
              <a:t>竞争学习</a:t>
            </a:r>
          </a:p>
          <a:p>
            <a:r>
              <a:rPr lang="zh-CN" altLang="en-US" dirty="0">
                <a:cs typeface="Arial" panose="020B0604020202020204" pitchFamily="34" charset="0"/>
              </a:rPr>
              <a:t>达尔文选择性学习与达尔文机</a:t>
            </a:r>
          </a:p>
          <a:p>
            <a:endParaRPr lang="en-US" dirty="0"/>
          </a:p>
        </p:txBody>
      </p:sp>
      <p:sp>
        <p:nvSpPr>
          <p:cNvPr id="4" name="Slide Number Placeholder 3">
            <a:extLst>
              <a:ext uri="{FF2B5EF4-FFF2-40B4-BE49-F238E27FC236}">
                <a16:creationId xmlns="" xmlns:a16="http://schemas.microsoft.com/office/drawing/2014/main" id="{72389E29-5F91-4AA7-AE2B-8AB1D8956DAB}"/>
              </a:ext>
            </a:extLst>
          </p:cNvPr>
          <p:cNvSpPr>
            <a:spLocks noGrp="1"/>
          </p:cNvSpPr>
          <p:nvPr>
            <p:ph type="sldNum" sz="quarter" idx="10"/>
          </p:nvPr>
        </p:nvSpPr>
        <p:spPr/>
        <p:txBody>
          <a:bodyPr/>
          <a:lstStyle/>
          <a:p>
            <a:pPr>
              <a:defRPr/>
            </a:pPr>
            <a:fld id="{3209C3FB-4AD6-4B36-A2A7-63E869CCBCB1}" type="slidenum">
              <a:rPr lang="zh-CN" altLang="en-US" smtClean="0"/>
              <a:t>116</a:t>
            </a:fld>
            <a:endParaRPr lang="en-US" altLang="zh-CN"/>
          </a:p>
        </p:txBody>
      </p:sp>
    </p:spTree>
    <p:extLst>
      <p:ext uri="{BB962C8B-B14F-4D97-AF65-F5344CB8AC3E}">
        <p14:creationId xmlns:p14="http://schemas.microsoft.com/office/powerpoint/2010/main" val="292740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1BA0EF-C4C4-476A-BE13-D1B03247701C}"/>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1.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赫布</a:t>
            </a:r>
            <a:r>
              <a:rPr lang="zh-CN" altLang="en-US" sz="2800" b="1" i="0" kern="1200" dirty="0" smtClean="0">
                <a:solidFill>
                  <a:schemeClr val="tx1"/>
                </a:solidFill>
                <a:effectLst/>
                <a:latin typeface="Calibri" panose="020F0502020204030204" pitchFamily="34" charset="0"/>
                <a:ea typeface="+mj-ea"/>
                <a:cs typeface="Arial" panose="020B0604020202020204" pitchFamily="34" charset="0"/>
              </a:rPr>
              <a:t>学习</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74E36803-FE78-4AF6-AFED-4889F3D8C5F3}"/>
              </a:ext>
            </a:extLst>
          </p:cNvPr>
          <p:cNvSpPr>
            <a:spLocks noGrp="1"/>
          </p:cNvSpPr>
          <p:nvPr>
            <p:ph idx="1"/>
          </p:nvPr>
        </p:nvSpPr>
        <p:spPr/>
        <p:txBody>
          <a:bodyPr/>
          <a:lstStyle/>
          <a:p>
            <a:r>
              <a:rPr lang="zh-CN" altLang="en-US" dirty="0">
                <a:cs typeface="Arial" panose="020B0604020202020204" pitchFamily="34" charset="0"/>
              </a:rPr>
              <a:t>这受到神经生物学现象的启发。基本规则是：</a:t>
            </a:r>
          </a:p>
          <a:p>
            <a:r>
              <a:rPr lang="zh-CN" altLang="en-US" dirty="0">
                <a:cs typeface="Arial" panose="020B0604020202020204" pitchFamily="34" charset="0"/>
              </a:rPr>
              <a:t>如果突触两侧的两个神经元同步激活，则该突触的强度选择性增加；</a:t>
            </a:r>
          </a:p>
          <a:p>
            <a:r>
              <a:rPr lang="zh-CN" altLang="en-US" dirty="0">
                <a:cs typeface="Arial" panose="020B0604020202020204" pitchFamily="34" charset="0"/>
              </a:rPr>
              <a:t>如果突触两侧的两个神经元异步激活，则该突触选择性减弱或消除；</a:t>
            </a:r>
          </a:p>
          <a:p>
            <a:endParaRPr lang="en-US" dirty="0"/>
          </a:p>
        </p:txBody>
      </p:sp>
      <p:sp>
        <p:nvSpPr>
          <p:cNvPr id="4" name="Slide Number Placeholder 3">
            <a:extLst>
              <a:ext uri="{FF2B5EF4-FFF2-40B4-BE49-F238E27FC236}">
                <a16:creationId xmlns="" xmlns:a16="http://schemas.microsoft.com/office/drawing/2014/main" id="{C805E4C3-BF40-4F75-8DBD-B3134B8F447B}"/>
              </a:ext>
            </a:extLst>
          </p:cNvPr>
          <p:cNvSpPr>
            <a:spLocks noGrp="1"/>
          </p:cNvSpPr>
          <p:nvPr>
            <p:ph type="sldNum" sz="quarter" idx="10"/>
          </p:nvPr>
        </p:nvSpPr>
        <p:spPr/>
        <p:txBody>
          <a:bodyPr/>
          <a:lstStyle/>
          <a:p>
            <a:pPr>
              <a:defRPr/>
            </a:pPr>
            <a:fld id="{3209C3FB-4AD6-4B36-A2A7-63E869CCBCB1}" type="slidenum">
              <a:rPr lang="zh-CN" altLang="en-US" smtClean="0"/>
              <a:t>117</a:t>
            </a:fld>
            <a:endParaRPr lang="en-US" altLang="zh-CN"/>
          </a:p>
        </p:txBody>
      </p:sp>
    </p:spTree>
    <p:extLst>
      <p:ext uri="{BB962C8B-B14F-4D97-AF65-F5344CB8AC3E}">
        <p14:creationId xmlns:p14="http://schemas.microsoft.com/office/powerpoint/2010/main" val="271618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9536D9-FDF4-446D-A7B9-A512D17B45F6}"/>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赫布</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学习</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3CF70012-6E82-4992-9D62-B57EE74131A4}"/>
              </a:ext>
            </a:extLst>
          </p:cNvPr>
          <p:cNvSpPr>
            <a:spLocks noGrp="1"/>
          </p:cNvSpPr>
          <p:nvPr>
            <p:ph idx="1"/>
          </p:nvPr>
        </p:nvSpPr>
        <p:spPr/>
        <p:txBody>
          <a:bodyPr/>
          <a:lstStyle/>
          <a:p>
            <a:endParaRPr lang="en-US" altLang="zh-CN" b="1" dirty="0" smtClean="0">
              <a:cs typeface="Arial" panose="020B0604020202020204" pitchFamily="34" charset="0"/>
            </a:endParaRPr>
          </a:p>
          <a:p>
            <a:endParaRPr lang="en-US" altLang="zh-CN" b="1" dirty="0">
              <a:cs typeface="Arial" panose="020B0604020202020204" pitchFamily="34" charset="0"/>
            </a:endParaRPr>
          </a:p>
          <a:p>
            <a:pPr marL="60325" indent="0">
              <a:buNone/>
            </a:pPr>
            <a:endParaRPr lang="en-US" altLang="zh-CN" b="1" dirty="0">
              <a:cs typeface="Arial" panose="020B0604020202020204" pitchFamily="34" charset="0"/>
            </a:endParaRPr>
          </a:p>
          <a:p>
            <a:endParaRPr lang="en-US" altLang="zh-CN" b="1" dirty="0" smtClean="0">
              <a:cs typeface="Arial" panose="020B0604020202020204" pitchFamily="34" charset="0"/>
            </a:endParaRPr>
          </a:p>
          <a:p>
            <a:endParaRPr lang="en-US" altLang="zh-CN" b="1" dirty="0">
              <a:cs typeface="Arial" panose="020B0604020202020204" pitchFamily="34" charset="0"/>
            </a:endParaRPr>
          </a:p>
          <a:p>
            <a:r>
              <a:rPr lang="en-US" altLang="zh-CN" dirty="0" err="1" smtClean="0">
                <a:cs typeface="Arial" panose="020B0604020202020204" pitchFamily="34" charset="0"/>
              </a:rPr>
              <a:t>xj</a:t>
            </a:r>
            <a:r>
              <a:rPr lang="zh-CN" altLang="en-US" dirty="0" smtClean="0">
                <a:cs typeface="Arial" panose="020B0604020202020204" pitchFamily="34" charset="0"/>
              </a:rPr>
              <a:t>​</a:t>
            </a:r>
            <a:r>
              <a:rPr lang="en-US" altLang="zh-CN" dirty="0">
                <a:cs typeface="Arial" panose="020B0604020202020204" pitchFamily="34" charset="0"/>
              </a:rPr>
              <a:t>=</a:t>
            </a:r>
            <a:r>
              <a:rPr lang="zh-CN" altLang="en-US" dirty="0">
                <a:cs typeface="Arial" panose="020B0604020202020204" pitchFamily="34" charset="0"/>
              </a:rPr>
              <a:t> </a:t>
            </a:r>
            <a:r>
              <a:rPr lang="zh-CN" altLang="en-US" b="1" dirty="0">
                <a:cs typeface="Arial" panose="020B0604020202020204" pitchFamily="34" charset="0"/>
              </a:rPr>
              <a:t>突触前活动（即输入）</a:t>
            </a:r>
            <a:endParaRPr lang="zh-CN" altLang="en-US" dirty="0">
              <a:cs typeface="Arial" panose="020B0604020202020204" pitchFamily="34" charset="0"/>
            </a:endParaRPr>
          </a:p>
          <a:p>
            <a:r>
              <a:rPr lang="en-US" altLang="zh-CN" dirty="0" err="1" smtClean="0">
                <a:cs typeface="Arial" panose="020B0604020202020204" pitchFamily="34" charset="0"/>
              </a:rPr>
              <a:t>yk</a:t>
            </a:r>
            <a:r>
              <a:rPr lang="en-US" altLang="zh-CN" dirty="0" smtClean="0">
                <a:cs typeface="Arial" panose="020B0604020202020204" pitchFamily="34" charset="0"/>
              </a:rPr>
              <a:t>=</a:t>
            </a:r>
            <a:r>
              <a:rPr lang="zh-CN" altLang="en-US" b="1" dirty="0" smtClean="0">
                <a:cs typeface="Arial" panose="020B0604020202020204" pitchFamily="34" charset="0"/>
              </a:rPr>
              <a:t>突触</a:t>
            </a:r>
            <a:r>
              <a:rPr lang="zh-CN" altLang="en-US" b="1" dirty="0">
                <a:cs typeface="Arial" panose="020B0604020202020204" pitchFamily="34" charset="0"/>
              </a:rPr>
              <a:t>后活动（即输出）</a:t>
            </a:r>
            <a:endParaRPr lang="zh-CN" altLang="en-US" dirty="0">
              <a:cs typeface="Arial" panose="020B0604020202020204" pitchFamily="34" charset="0"/>
            </a:endParaRPr>
          </a:p>
          <a:p>
            <a:r>
              <a:rPr lang="en-US" altLang="zh-CN" dirty="0">
                <a:cs typeface="Arial" panose="020B0604020202020204" pitchFamily="34" charset="0"/>
              </a:rPr>
              <a:t>F(⋅</a:t>
            </a:r>
            <a:r>
              <a:rPr lang="en-US" altLang="zh-CN" dirty="0" smtClean="0">
                <a:cs typeface="Arial" panose="020B0604020202020204" pitchFamily="34" charset="0"/>
              </a:rPr>
              <a:t>)=</a:t>
            </a:r>
            <a:r>
              <a:rPr lang="zh-CN" altLang="en-US" b="1" dirty="0" smtClean="0">
                <a:cs typeface="Arial" panose="020B0604020202020204" pitchFamily="34" charset="0"/>
              </a:rPr>
              <a:t>突触</a:t>
            </a:r>
            <a:r>
              <a:rPr lang="zh-CN" altLang="en-US" b="1" dirty="0">
                <a:cs typeface="Arial" panose="020B0604020202020204" pitchFamily="34" charset="0"/>
              </a:rPr>
              <a:t>后和突触前活动的函数（即输入和输出）</a:t>
            </a:r>
            <a:endParaRPr lang="zh-CN" altLang="en-US" dirty="0">
              <a:cs typeface="Arial" panose="020B0604020202020204" pitchFamily="34" charset="0"/>
            </a:endParaRPr>
          </a:p>
          <a:p>
            <a:r>
              <a:rPr lang="en-US" altLang="zh-CN" dirty="0" smtClean="0">
                <a:cs typeface="Arial" panose="020B0604020202020204" pitchFamily="34" charset="0"/>
              </a:rPr>
              <a:t>η</a:t>
            </a:r>
            <a:r>
              <a:rPr lang="zh-CN" altLang="en-US" dirty="0">
                <a:cs typeface="Arial" panose="020B0604020202020204" pitchFamily="34" charset="0"/>
              </a:rPr>
              <a:t> </a:t>
            </a:r>
            <a:r>
              <a:rPr lang="zh-CN" altLang="en-US" b="1" dirty="0">
                <a:cs typeface="Arial" panose="020B0604020202020204" pitchFamily="34" charset="0"/>
              </a:rPr>
              <a:t>是学习率</a:t>
            </a:r>
            <a:endParaRPr lang="zh-CN" altLang="en-US" dirty="0">
              <a:cs typeface="Arial" panose="020B0604020202020204" pitchFamily="34" charset="0"/>
            </a:endParaRPr>
          </a:p>
          <a:p>
            <a:r>
              <a:rPr lang="zh-CN" altLang="en-US" b="1" dirty="0">
                <a:cs typeface="Arial" panose="020B0604020202020204" pitchFamily="34" charset="0"/>
              </a:rPr>
              <a:t>神经元 </a:t>
            </a:r>
            <a:r>
              <a:rPr lang="en-US" altLang="zh-CN" b="1" dirty="0">
                <a:cs typeface="Arial" panose="020B0604020202020204" pitchFamily="34" charset="0"/>
              </a:rPr>
              <a:t>k</a:t>
            </a:r>
            <a:endParaRPr lang="zh-CN" altLang="en-US" dirty="0">
              <a:cs typeface="Arial" panose="020B0604020202020204" pitchFamily="34" charset="0"/>
            </a:endParaRPr>
          </a:p>
          <a:p>
            <a:r>
              <a:rPr lang="en-US" altLang="zh-CN" dirty="0" smtClean="0">
                <a:cs typeface="Arial" panose="020B0604020202020204" pitchFamily="34" charset="0"/>
              </a:rPr>
              <a:t>φ(</a:t>
            </a:r>
            <a:r>
              <a:rPr lang="en-US" altLang="zh-CN" dirty="0" err="1" smtClean="0">
                <a:cs typeface="Arial" panose="020B0604020202020204" pitchFamily="34" charset="0"/>
              </a:rPr>
              <a:t>vk</a:t>
            </a:r>
            <a:r>
              <a:rPr lang="en-US" altLang="zh-CN" dirty="0" smtClean="0">
                <a:cs typeface="Arial" panose="020B0604020202020204" pitchFamily="34" charset="0"/>
              </a:rPr>
              <a:t>)</a:t>
            </a:r>
            <a:r>
              <a:rPr lang="en-US" altLang="zh-CN" dirty="0" err="1" smtClean="0">
                <a:cs typeface="Arial" panose="020B0604020202020204" pitchFamily="34" charset="0"/>
              </a:rPr>
              <a:t>yk</a:t>
            </a:r>
            <a:r>
              <a:rPr lang="zh-CN" altLang="en-US" dirty="0" smtClean="0">
                <a:cs typeface="Arial" panose="020B0604020202020204" pitchFamily="34" charset="0"/>
              </a:rPr>
              <a:t>​</a:t>
            </a:r>
            <a:r>
              <a:rPr lang="en-US" altLang="zh-CN" dirty="0">
                <a:cs typeface="Arial" panose="020B0604020202020204" pitchFamily="34" charset="0"/>
              </a:rPr>
              <a:t>(5</a:t>
            </a:r>
            <a:r>
              <a:rPr lang="en-US" altLang="zh-CN" dirty="0" smtClean="0">
                <a:cs typeface="Arial" panose="020B0604020202020204" pitchFamily="34" charset="0"/>
              </a:rPr>
              <a:t>)</a:t>
            </a:r>
            <a:endParaRPr lang="en-US" dirty="0"/>
          </a:p>
        </p:txBody>
      </p:sp>
      <p:sp>
        <p:nvSpPr>
          <p:cNvPr id="4" name="Slide Number Placeholder 3">
            <a:extLst>
              <a:ext uri="{FF2B5EF4-FFF2-40B4-BE49-F238E27FC236}">
                <a16:creationId xmlns="" xmlns:a16="http://schemas.microsoft.com/office/drawing/2014/main" id="{E6816023-2E17-4D33-970A-D3BAC7B1F4E4}"/>
              </a:ext>
            </a:extLst>
          </p:cNvPr>
          <p:cNvSpPr>
            <a:spLocks noGrp="1"/>
          </p:cNvSpPr>
          <p:nvPr>
            <p:ph type="sldNum" sz="quarter" idx="10"/>
          </p:nvPr>
        </p:nvSpPr>
        <p:spPr/>
        <p:txBody>
          <a:bodyPr/>
          <a:lstStyle/>
          <a:p>
            <a:pPr>
              <a:defRPr/>
            </a:pPr>
            <a:fld id="{3209C3FB-4AD6-4B36-A2A7-63E869CCBCB1}" type="slidenum">
              <a:rPr lang="zh-CN" altLang="en-US" smtClean="0"/>
              <a:t>118</a:t>
            </a:fld>
            <a:endParaRPr lang="en-US" altLang="zh-CN"/>
          </a:p>
        </p:txBody>
      </p:sp>
      <p:pic>
        <p:nvPicPr>
          <p:cNvPr id="5" name="图片 4"/>
          <p:cNvPicPr>
            <a:picLocks noChangeAspect="1"/>
          </p:cNvPicPr>
          <p:nvPr/>
        </p:nvPicPr>
        <p:blipFill>
          <a:blip r:embed="rId2"/>
          <a:stretch>
            <a:fillRect/>
          </a:stretch>
        </p:blipFill>
        <p:spPr>
          <a:xfrm>
            <a:off x="1189845" y="770255"/>
            <a:ext cx="6662056" cy="1776549"/>
          </a:xfrm>
          <a:prstGeom prst="rect">
            <a:avLst/>
          </a:prstGeom>
        </p:spPr>
      </p:pic>
    </p:spTree>
    <p:extLst>
      <p:ext uri="{BB962C8B-B14F-4D97-AF65-F5344CB8AC3E}">
        <p14:creationId xmlns:p14="http://schemas.microsoft.com/office/powerpoint/2010/main" val="229232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D883C7-80C6-446C-A6B2-376C198B2BBD}"/>
              </a:ext>
            </a:extLst>
          </p:cNvPr>
          <p:cNvSpPr>
            <a:spLocks noGrp="1"/>
          </p:cNvSpPr>
          <p:nvPr>
            <p:ph type="title"/>
          </p:nvPr>
        </p:nvSpPr>
        <p:spPr/>
        <p:txBody>
          <a:bodyPr/>
          <a:lstStyle/>
          <a:p>
            <a:r>
              <a:rPr lang="zh-CN" altLang="en-US" dirty="0"/>
              <a:t>赫布学习</a:t>
            </a:r>
            <a:br>
              <a:rPr lang="zh-CN" altLang="en-US" dirty="0"/>
            </a:br>
            <a:endParaRPr lang="en-US" dirty="0"/>
          </a:p>
        </p:txBody>
      </p:sp>
      <p:sp>
        <p:nvSpPr>
          <p:cNvPr id="3" name="Content Placeholder 2">
            <a:extLst>
              <a:ext uri="{FF2B5EF4-FFF2-40B4-BE49-F238E27FC236}">
                <a16:creationId xmlns="" xmlns:a16="http://schemas.microsoft.com/office/drawing/2014/main" id="{824447DA-1765-498F-91EE-A68E7171A684}"/>
              </a:ext>
            </a:extLst>
          </p:cNvPr>
          <p:cNvSpPr>
            <a:spLocks noGrp="1"/>
          </p:cNvSpPr>
          <p:nvPr>
            <p:ph idx="1"/>
          </p:nvPr>
        </p:nvSpPr>
        <p:spPr/>
        <p:txBody>
          <a:bodyPr/>
          <a:lstStyle/>
          <a:p>
            <a:endParaRPr lang="en-US" altLang="zh-CN" dirty="0" smtClean="0">
              <a:cs typeface="Arial" panose="020B0604020202020204" pitchFamily="34" charset="0"/>
            </a:endParaRPr>
          </a:p>
          <a:p>
            <a:endParaRPr lang="en-US" altLang="zh-CN" dirty="0">
              <a:cs typeface="Arial" panose="020B0604020202020204" pitchFamily="34" charset="0"/>
            </a:endParaRPr>
          </a:p>
          <a:p>
            <a:endParaRPr lang="en-US" altLang="zh-CN" dirty="0" smtClean="0">
              <a:cs typeface="Arial" panose="020B0604020202020204" pitchFamily="34" charset="0"/>
            </a:endParaRPr>
          </a:p>
          <a:p>
            <a:endParaRPr lang="en-US" altLang="zh-CN" dirty="0" smtClean="0">
              <a:cs typeface="Arial" panose="020B0604020202020204" pitchFamily="34" charset="0"/>
            </a:endParaRPr>
          </a:p>
          <a:p>
            <a:endParaRPr lang="en-US" altLang="zh-CN" dirty="0">
              <a:cs typeface="Arial" panose="020B0604020202020204" pitchFamily="34" charset="0"/>
            </a:endParaRPr>
          </a:p>
          <a:p>
            <a:endParaRPr lang="en-US" altLang="zh-CN" dirty="0">
              <a:cs typeface="Arial" panose="020B0604020202020204" pitchFamily="34" charset="0"/>
            </a:endParaRPr>
          </a:p>
          <a:p>
            <a:r>
              <a:rPr lang="zh-CN" altLang="en-US" dirty="0" smtClean="0">
                <a:cs typeface="Arial" panose="020B0604020202020204" pitchFamily="34" charset="0"/>
              </a:rPr>
              <a:t>其中</a:t>
            </a:r>
            <a:r>
              <a:rPr lang="zh-CN" altLang="en-US" dirty="0">
                <a:cs typeface="Arial" panose="020B0604020202020204" pitchFamily="34" charset="0"/>
              </a:rPr>
              <a:t>，</a:t>
            </a:r>
            <a:r>
              <a:rPr lang="en-US" altLang="zh-CN" dirty="0" smtClean="0">
                <a:cs typeface="Arial" panose="020B0604020202020204" pitchFamily="34" charset="0"/>
              </a:rPr>
              <a:t>n</a:t>
            </a:r>
            <a:r>
              <a:rPr lang="zh-CN" altLang="en-US" dirty="0" smtClean="0">
                <a:cs typeface="Arial" panose="020B0604020202020204" pitchFamily="34" charset="0"/>
              </a:rPr>
              <a:t>是</a:t>
            </a:r>
            <a:r>
              <a:rPr lang="zh-CN" altLang="en-US" dirty="0">
                <a:cs typeface="Arial" panose="020B0604020202020204" pitchFamily="34" charset="0"/>
              </a:rPr>
              <a:t>第 </a:t>
            </a:r>
            <a:r>
              <a:rPr lang="en-US" altLang="zh-CN" dirty="0" smtClean="0">
                <a:cs typeface="Arial" panose="020B0604020202020204" pitchFamily="34" charset="0"/>
              </a:rPr>
              <a:t>nth</a:t>
            </a:r>
            <a:r>
              <a:rPr lang="zh-CN" altLang="en-US" dirty="0" smtClean="0">
                <a:cs typeface="Arial" panose="020B0604020202020204" pitchFamily="34" charset="0"/>
              </a:rPr>
              <a:t>个</a:t>
            </a:r>
            <a:r>
              <a:rPr lang="zh-CN" altLang="en-US" dirty="0">
                <a:cs typeface="Arial" panose="020B0604020202020204" pitchFamily="34" charset="0"/>
              </a:rPr>
              <a:t>数据。通过这种学习规则，重复应用输入信号将导致</a:t>
            </a:r>
            <a:r>
              <a:rPr lang="zh-CN" altLang="en-US" b="1" dirty="0">
                <a:cs typeface="Arial" panose="020B0604020202020204" pitchFamily="34" charset="0"/>
              </a:rPr>
              <a:t>指数增长</a:t>
            </a:r>
            <a:r>
              <a:rPr lang="zh-CN" altLang="en-US" dirty="0">
                <a:cs typeface="Arial" panose="020B0604020202020204" pitchFamily="34" charset="0"/>
              </a:rPr>
              <a:t>，最终使突触的权重进入</a:t>
            </a:r>
            <a:r>
              <a:rPr lang="zh-CN" altLang="en-US" b="1" dirty="0">
                <a:cs typeface="Arial" panose="020B0604020202020204" pitchFamily="34" charset="0"/>
              </a:rPr>
              <a:t>饱和</a:t>
            </a:r>
            <a:r>
              <a:rPr lang="zh-CN" altLang="en-US" dirty="0">
                <a:cs typeface="Arial" panose="020B0604020202020204" pitchFamily="34" charset="0"/>
              </a:rPr>
              <a:t>。</a:t>
            </a:r>
          </a:p>
          <a:p>
            <a:endParaRPr lang="en-US" dirty="0"/>
          </a:p>
        </p:txBody>
      </p:sp>
      <p:sp>
        <p:nvSpPr>
          <p:cNvPr id="4" name="Slide Number Placeholder 3">
            <a:extLst>
              <a:ext uri="{FF2B5EF4-FFF2-40B4-BE49-F238E27FC236}">
                <a16:creationId xmlns="" xmlns:a16="http://schemas.microsoft.com/office/drawing/2014/main" id="{833667DB-5636-44C7-A8DF-686A10BBA4B0}"/>
              </a:ext>
            </a:extLst>
          </p:cNvPr>
          <p:cNvSpPr>
            <a:spLocks noGrp="1"/>
          </p:cNvSpPr>
          <p:nvPr>
            <p:ph type="sldNum" sz="quarter" idx="10"/>
          </p:nvPr>
        </p:nvSpPr>
        <p:spPr/>
        <p:txBody>
          <a:bodyPr/>
          <a:lstStyle/>
          <a:p>
            <a:pPr>
              <a:defRPr/>
            </a:pPr>
            <a:fld id="{3209C3FB-4AD6-4B36-A2A7-63E869CCBCB1}" type="slidenum">
              <a:rPr lang="zh-CN" altLang="en-US" smtClean="0"/>
              <a:t>119</a:t>
            </a:fld>
            <a:endParaRPr lang="en-US" altLang="zh-CN"/>
          </a:p>
        </p:txBody>
      </p:sp>
      <p:pic>
        <p:nvPicPr>
          <p:cNvPr id="5" name="图片 4"/>
          <p:cNvPicPr>
            <a:picLocks noChangeAspect="1"/>
          </p:cNvPicPr>
          <p:nvPr/>
        </p:nvPicPr>
        <p:blipFill>
          <a:blip r:embed="rId2"/>
          <a:stretch>
            <a:fillRect/>
          </a:stretch>
        </p:blipFill>
        <p:spPr>
          <a:xfrm>
            <a:off x="999526" y="724959"/>
            <a:ext cx="7339693" cy="2078677"/>
          </a:xfrm>
          <a:prstGeom prst="rect">
            <a:avLst/>
          </a:prstGeom>
        </p:spPr>
      </p:pic>
    </p:spTree>
    <p:extLst>
      <p:ext uri="{BB962C8B-B14F-4D97-AF65-F5344CB8AC3E}">
        <p14:creationId xmlns:p14="http://schemas.microsoft.com/office/powerpoint/2010/main" val="192962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C5D697-57BA-4E9B-B603-D34E84938F76}"/>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什么是人工神经网络</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DA28D9B5-5011-4F50-81D3-D800BEA3155B}"/>
              </a:ext>
            </a:extLst>
          </p:cNvPr>
          <p:cNvSpPr>
            <a:spLocks noGrp="1"/>
          </p:cNvSpPr>
          <p:nvPr>
            <p:ph idx="1"/>
          </p:nvPr>
        </p:nvSpPr>
        <p:spPr/>
        <p:txBody>
          <a:bodyPr/>
          <a:lstStyle/>
          <a:p>
            <a:r>
              <a:rPr lang="zh-CN" altLang="en-US" dirty="0">
                <a:cs typeface="Arial" panose="020B0604020202020204" pitchFamily="34" charset="0"/>
              </a:rPr>
              <a:t>人工神经网络是一种</a:t>
            </a:r>
            <a:r>
              <a:rPr lang="zh-CN" altLang="en-US" dirty="0" smtClean="0">
                <a:cs typeface="Arial" panose="020B0604020202020204" pitchFamily="34" charset="0"/>
              </a:rPr>
              <a:t>信息处理</a:t>
            </a:r>
            <a:r>
              <a:rPr lang="zh-CN" altLang="en-US" dirty="0">
                <a:cs typeface="Arial" panose="020B0604020202020204" pitchFamily="34" charset="0"/>
              </a:rPr>
              <a:t>范式，其灵感</a:t>
            </a:r>
            <a:r>
              <a:rPr lang="zh-CN" altLang="en-US" dirty="0" smtClean="0">
                <a:cs typeface="Arial" panose="020B0604020202020204" pitchFamily="34" charset="0"/>
              </a:rPr>
              <a:t>来源于生物</a:t>
            </a:r>
            <a:r>
              <a:rPr lang="zh-CN" altLang="en-US" dirty="0">
                <a:cs typeface="Arial" panose="020B0604020202020204" pitchFamily="34" charset="0"/>
              </a:rPr>
              <a:t>神经系统（如大脑）</a:t>
            </a:r>
            <a:r>
              <a:rPr lang="zh-CN" altLang="en-US" dirty="0" smtClean="0">
                <a:cs typeface="Arial" panose="020B0604020202020204" pitchFamily="34" charset="0"/>
              </a:rPr>
              <a:t>处理信息</a:t>
            </a:r>
            <a:r>
              <a:rPr lang="zh-CN" altLang="en-US" dirty="0">
                <a:cs typeface="Arial" panose="020B0604020202020204" pitchFamily="34" charset="0"/>
              </a:rPr>
              <a:t>的方式。</a:t>
            </a:r>
          </a:p>
          <a:p>
            <a:r>
              <a:rPr lang="zh-CN" altLang="en-US" dirty="0">
                <a:cs typeface="Arial" panose="020B0604020202020204" pitchFamily="34" charset="0"/>
              </a:rPr>
              <a:t>它由大量高度互连</a:t>
            </a:r>
            <a:r>
              <a:rPr lang="zh-CN" altLang="en-US" dirty="0" smtClean="0">
                <a:cs typeface="Arial" panose="020B0604020202020204" pitchFamily="34" charset="0"/>
              </a:rPr>
              <a:t>的处理</a:t>
            </a:r>
            <a:r>
              <a:rPr lang="zh-CN" altLang="en-US" dirty="0">
                <a:cs typeface="Arial" panose="020B0604020202020204" pitchFamily="34" charset="0"/>
              </a:rPr>
              <a:t>元素（神经元）组成，协同工作以</a:t>
            </a:r>
            <a:r>
              <a:rPr lang="zh-CN" altLang="en-US" dirty="0" smtClean="0">
                <a:cs typeface="Arial" panose="020B0604020202020204" pitchFamily="34" charset="0"/>
              </a:rPr>
              <a:t>解决特定</a:t>
            </a:r>
            <a:r>
              <a:rPr lang="zh-CN" altLang="en-US" dirty="0">
                <a:cs typeface="Arial" panose="020B0604020202020204" pitchFamily="34" charset="0"/>
              </a:rPr>
              <a:t>问题。</a:t>
            </a:r>
          </a:p>
          <a:p>
            <a:r>
              <a:rPr lang="zh-CN" altLang="en-US" dirty="0">
                <a:cs typeface="Arial" panose="020B0604020202020204" pitchFamily="34" charset="0"/>
              </a:rPr>
              <a:t>人工神经网络被认为是</a:t>
            </a:r>
            <a:r>
              <a:rPr lang="en-US" altLang="zh-CN" dirty="0">
                <a:cs typeface="Arial" panose="020B0604020202020204" pitchFamily="34" charset="0"/>
              </a:rPr>
              <a:t>"</a:t>
            </a:r>
            <a:r>
              <a:rPr lang="zh-CN" altLang="en-US" dirty="0">
                <a:cs typeface="Arial" panose="020B0604020202020204" pitchFamily="34" charset="0"/>
              </a:rPr>
              <a:t>万能函数逼近器</a:t>
            </a:r>
            <a:r>
              <a:rPr lang="en-US" altLang="zh-CN" dirty="0">
                <a:cs typeface="Arial" panose="020B0604020202020204" pitchFamily="34" charset="0"/>
              </a:rPr>
              <a:t>"</a:t>
            </a:r>
            <a:r>
              <a:rPr lang="zh-CN" altLang="en-US" dirty="0">
                <a:cs typeface="Arial" panose="020B0604020202020204" pitchFamily="34" charset="0"/>
              </a:rPr>
              <a:t>。</a:t>
            </a:r>
            <a:r>
              <a:rPr lang="zh-CN" altLang="en-US" dirty="0" smtClean="0">
                <a:cs typeface="Arial" panose="020B0604020202020204" pitchFamily="34" charset="0"/>
              </a:rPr>
              <a:t>这意味着</a:t>
            </a:r>
            <a:r>
              <a:rPr lang="zh-CN" altLang="en-US" dirty="0">
                <a:cs typeface="Arial" panose="020B0604020202020204" pitchFamily="34" charset="0"/>
              </a:rPr>
              <a:t>它们可以学习和计算任何函数。</a:t>
            </a:r>
            <a:endParaRPr lang="en-US" dirty="0"/>
          </a:p>
        </p:txBody>
      </p:sp>
      <p:sp>
        <p:nvSpPr>
          <p:cNvPr id="4" name="Slide Number Placeholder 3">
            <a:extLst>
              <a:ext uri="{FF2B5EF4-FFF2-40B4-BE49-F238E27FC236}">
                <a16:creationId xmlns="" xmlns:a16="http://schemas.microsoft.com/office/drawing/2014/main" id="{2C088F40-76E8-4E5E-92FC-20E1530A5F29}"/>
              </a:ext>
            </a:extLst>
          </p:cNvPr>
          <p:cNvSpPr>
            <a:spLocks noGrp="1"/>
          </p:cNvSpPr>
          <p:nvPr>
            <p:ph type="sldNum" sz="quarter" idx="10"/>
          </p:nvPr>
        </p:nvSpPr>
        <p:spPr/>
        <p:txBody>
          <a:bodyPr/>
          <a:lstStyle/>
          <a:p>
            <a:pPr>
              <a:defRPr/>
            </a:pPr>
            <a:fld id="{3209C3FB-4AD6-4B36-A2A7-63E869CCBCB1}" type="slidenum">
              <a:rPr lang="zh-CN" altLang="en-US" smtClean="0"/>
              <a:t>12</a:t>
            </a:fld>
            <a:endParaRPr lang="en-US" altLang="zh-CN"/>
          </a:p>
        </p:txBody>
      </p:sp>
    </p:spTree>
    <p:extLst>
      <p:ext uri="{BB962C8B-B14F-4D97-AF65-F5344CB8AC3E}">
        <p14:creationId xmlns:p14="http://schemas.microsoft.com/office/powerpoint/2010/main" val="26596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5F9E80-6458-4D32-A60E-673FE6180BC3}"/>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赫布</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学习</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2395F63F-8F94-419E-A164-0FEB23A83D28}"/>
              </a:ext>
            </a:extLst>
          </p:cNvPr>
          <p:cNvSpPr>
            <a:spLocks noGrp="1"/>
          </p:cNvSpPr>
          <p:nvPr>
            <p:ph idx="1"/>
          </p:nvPr>
        </p:nvSpPr>
        <p:spPr/>
        <p:txBody>
          <a:bodyPr/>
          <a:lstStyle/>
          <a:p>
            <a:r>
              <a:rPr lang="zh-CN" altLang="en-US" dirty="0">
                <a:cs typeface="Arial" panose="020B0604020202020204" pitchFamily="34" charset="0"/>
              </a:rPr>
              <a:t>为了避免这种情况，可以通过例如非线性</a:t>
            </a:r>
            <a:r>
              <a:rPr lang="zh-CN" altLang="en-US" b="1" dirty="0">
                <a:cs typeface="Arial" panose="020B0604020202020204" pitchFamily="34" charset="0"/>
              </a:rPr>
              <a:t>遗忘因子</a:t>
            </a:r>
            <a:r>
              <a:rPr lang="zh-CN" altLang="en-US" dirty="0">
                <a:cs typeface="Arial" panose="020B0604020202020204" pitchFamily="34" charset="0"/>
              </a:rPr>
              <a:t> </a:t>
            </a:r>
            <a:r>
              <a:rPr lang="en-US" altLang="zh-CN" dirty="0" smtClean="0">
                <a:cs typeface="Arial" panose="020B0604020202020204" pitchFamily="34" charset="0"/>
              </a:rPr>
              <a:t>α</a:t>
            </a:r>
            <a:r>
              <a:rPr lang="zh-CN" altLang="en-US" dirty="0" smtClean="0">
                <a:cs typeface="Arial" panose="020B0604020202020204" pitchFamily="34" charset="0"/>
              </a:rPr>
              <a:t>来</a:t>
            </a:r>
            <a:r>
              <a:rPr lang="zh-CN" altLang="en-US" dirty="0">
                <a:cs typeface="Arial" panose="020B0604020202020204" pitchFamily="34" charset="0"/>
              </a:rPr>
              <a:t>限制增长，如下所示：</a:t>
            </a:r>
          </a:p>
          <a:p>
            <a:endParaRPr lang="en-US" altLang="zh-CN" dirty="0" smtClean="0">
              <a:cs typeface="Arial" panose="020B0604020202020204" pitchFamily="34" charset="0"/>
            </a:endParaRPr>
          </a:p>
          <a:p>
            <a:endParaRPr lang="en-US" altLang="zh-CN" i="1" dirty="0">
              <a:cs typeface="Arial" panose="020B0604020202020204" pitchFamily="34" charset="0"/>
            </a:endParaRPr>
          </a:p>
          <a:p>
            <a:endParaRPr lang="en-US" altLang="zh-CN" i="1" dirty="0" smtClean="0">
              <a:cs typeface="Arial" panose="020B0604020202020204" pitchFamily="34" charset="0"/>
            </a:endParaRPr>
          </a:p>
          <a:p>
            <a:endParaRPr lang="en-US" altLang="zh-CN" i="1" dirty="0">
              <a:cs typeface="Arial" panose="020B0604020202020204" pitchFamily="34" charset="0"/>
            </a:endParaRPr>
          </a:p>
          <a:p>
            <a:endParaRPr lang="en-US" altLang="zh-CN" i="1" dirty="0" smtClean="0">
              <a:cs typeface="Arial" panose="020B0604020202020204" pitchFamily="34" charset="0"/>
            </a:endParaRPr>
          </a:p>
          <a:p>
            <a:endParaRPr lang="en-US" altLang="zh-CN" i="1" dirty="0" smtClean="0">
              <a:cs typeface="Arial" panose="020B0604020202020204" pitchFamily="34" charset="0"/>
            </a:endParaRPr>
          </a:p>
          <a:p>
            <a:endParaRPr lang="en-US" altLang="zh-CN" i="1" dirty="0">
              <a:cs typeface="Arial" panose="020B0604020202020204" pitchFamily="34" charset="0"/>
            </a:endParaRPr>
          </a:p>
          <a:p>
            <a:r>
              <a:rPr lang="en-US" altLang="zh-CN" i="1" dirty="0" smtClean="0">
                <a:cs typeface="Arial" panose="020B0604020202020204" pitchFamily="34" charset="0"/>
              </a:rPr>
              <a:t>α</a:t>
            </a:r>
            <a:r>
              <a:rPr lang="zh-CN" altLang="en-US" dirty="0">
                <a:cs typeface="Arial" panose="020B0604020202020204" pitchFamily="34" charset="0"/>
              </a:rPr>
              <a:t> 是一个新的正常数，表示遗忘率。这意味着如果 </a:t>
            </a:r>
            <a:r>
              <a:rPr lang="en-US" altLang="zh-CN" dirty="0" smtClean="0">
                <a:cs typeface="Arial" panose="020B0604020202020204" pitchFamily="34" charset="0"/>
              </a:rPr>
              <a:t>α</a:t>
            </a:r>
            <a:r>
              <a:rPr lang="en-US" altLang="zh-CN" dirty="0" err="1" smtClean="0">
                <a:cs typeface="Arial" panose="020B0604020202020204" pitchFamily="34" charset="0"/>
              </a:rPr>
              <a:t>wkj</a:t>
            </a:r>
            <a:r>
              <a:rPr lang="en-US" altLang="zh-CN" dirty="0" smtClean="0">
                <a:cs typeface="Arial" panose="020B0604020202020204" pitchFamily="34" charset="0"/>
              </a:rPr>
              <a:t>(n)</a:t>
            </a:r>
            <a:r>
              <a:rPr lang="zh-CN" altLang="en-US" dirty="0">
                <a:cs typeface="Arial" panose="020B0604020202020204" pitchFamily="34" charset="0"/>
              </a:rPr>
              <a:t> 大于 </a:t>
            </a:r>
            <a:r>
              <a:rPr lang="en-US" altLang="zh-CN" dirty="0" err="1" smtClean="0">
                <a:cs typeface="Arial" panose="020B0604020202020204" pitchFamily="34" charset="0"/>
              </a:rPr>
              <a:t>nxj</a:t>
            </a:r>
            <a:r>
              <a:rPr lang="en-US" altLang="zh-CN" dirty="0" smtClean="0">
                <a:cs typeface="Arial" panose="020B0604020202020204" pitchFamily="34" charset="0"/>
              </a:rPr>
              <a:t>(n)</a:t>
            </a:r>
            <a:r>
              <a:rPr lang="zh-CN" altLang="en-US" dirty="0" smtClean="0">
                <a:cs typeface="Arial" panose="020B0604020202020204" pitchFamily="34" charset="0"/>
              </a:rPr>
              <a:t>，</a:t>
            </a:r>
            <a:r>
              <a:rPr lang="zh-CN" altLang="en-US" dirty="0">
                <a:cs typeface="Arial" panose="020B0604020202020204" pitchFamily="34" charset="0"/>
              </a:rPr>
              <a:t>则时间 </a:t>
            </a:r>
            <a:r>
              <a:rPr lang="en-US" altLang="zh-CN" dirty="0" smtClean="0">
                <a:cs typeface="Arial" panose="020B0604020202020204" pitchFamily="34" charset="0"/>
              </a:rPr>
              <a:t>n+1</a:t>
            </a:r>
            <a:r>
              <a:rPr lang="zh-CN" altLang="en-US" dirty="0">
                <a:cs typeface="Arial" panose="020B0604020202020204" pitchFamily="34" charset="0"/>
              </a:rPr>
              <a:t> 的权重将减少。</a:t>
            </a:r>
          </a:p>
          <a:p>
            <a:endParaRPr lang="en-US" dirty="0"/>
          </a:p>
        </p:txBody>
      </p:sp>
      <p:sp>
        <p:nvSpPr>
          <p:cNvPr id="4" name="Slide Number Placeholder 3">
            <a:extLst>
              <a:ext uri="{FF2B5EF4-FFF2-40B4-BE49-F238E27FC236}">
                <a16:creationId xmlns="" xmlns:a16="http://schemas.microsoft.com/office/drawing/2014/main" id="{0B2BE7C8-B449-4EBD-872A-505D26A2110E}"/>
              </a:ext>
            </a:extLst>
          </p:cNvPr>
          <p:cNvSpPr>
            <a:spLocks noGrp="1"/>
          </p:cNvSpPr>
          <p:nvPr>
            <p:ph type="sldNum" sz="quarter" idx="10"/>
          </p:nvPr>
        </p:nvSpPr>
        <p:spPr/>
        <p:txBody>
          <a:bodyPr/>
          <a:lstStyle/>
          <a:p>
            <a:pPr>
              <a:defRPr/>
            </a:pPr>
            <a:fld id="{3209C3FB-4AD6-4B36-A2A7-63E869CCBCB1}" type="slidenum">
              <a:rPr lang="zh-CN" altLang="en-US" smtClean="0"/>
              <a:t>120</a:t>
            </a:fld>
            <a:endParaRPr lang="en-US" altLang="zh-CN"/>
          </a:p>
        </p:txBody>
      </p:sp>
      <p:pic>
        <p:nvPicPr>
          <p:cNvPr id="5" name="图片 4"/>
          <p:cNvPicPr>
            <a:picLocks noChangeAspect="1"/>
          </p:cNvPicPr>
          <p:nvPr/>
        </p:nvPicPr>
        <p:blipFill>
          <a:blip r:embed="rId2"/>
          <a:stretch>
            <a:fillRect/>
          </a:stretch>
        </p:blipFill>
        <p:spPr>
          <a:xfrm>
            <a:off x="699547" y="1566722"/>
            <a:ext cx="7744906" cy="2010056"/>
          </a:xfrm>
          <a:prstGeom prst="rect">
            <a:avLst/>
          </a:prstGeom>
        </p:spPr>
      </p:pic>
    </p:spTree>
    <p:extLst>
      <p:ext uri="{BB962C8B-B14F-4D97-AF65-F5344CB8AC3E}">
        <p14:creationId xmlns:p14="http://schemas.microsoft.com/office/powerpoint/2010/main" val="408807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788B5E-FB5A-4824-B2BF-0304E75389FE}"/>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赫布</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学习</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907ABC1B-5B4D-4162-8D04-6399B785781B}"/>
              </a:ext>
            </a:extLst>
          </p:cNvPr>
          <p:cNvSpPr>
            <a:spLocks noGrp="1"/>
          </p:cNvSpPr>
          <p:nvPr>
            <p:ph idx="1"/>
          </p:nvPr>
        </p:nvSpPr>
        <p:spPr/>
        <p:txBody>
          <a:bodyPr/>
          <a:lstStyle/>
          <a:p>
            <a:r>
              <a:rPr lang="zh-CN" altLang="en-US" dirty="0">
                <a:cs typeface="Arial" panose="020B0604020202020204" pitchFamily="34" charset="0"/>
              </a:rPr>
              <a:t>在</a:t>
            </a:r>
            <a:r>
              <a:rPr lang="zh-CN" altLang="en-US" b="1" dirty="0">
                <a:cs typeface="Arial" panose="020B0604020202020204" pitchFamily="34" charset="0"/>
              </a:rPr>
              <a:t>赫布</a:t>
            </a:r>
            <a:r>
              <a:rPr lang="zh-CN" altLang="en-US" dirty="0">
                <a:cs typeface="Arial" panose="020B0604020202020204" pitchFamily="34" charset="0"/>
              </a:rPr>
              <a:t>的假设中，使用</a:t>
            </a:r>
            <a:r>
              <a:rPr lang="zh-CN" altLang="en-US" b="1" dirty="0">
                <a:cs typeface="Arial" panose="020B0604020202020204" pitchFamily="34" charset="0"/>
              </a:rPr>
              <a:t>统计术语</a:t>
            </a:r>
            <a:r>
              <a:rPr lang="zh-CN" altLang="en-US" dirty="0">
                <a:cs typeface="Arial" panose="020B0604020202020204" pitchFamily="34" charset="0"/>
              </a:rPr>
              <a:t>来确定</a:t>
            </a:r>
            <a:r>
              <a:rPr lang="zh-CN" altLang="en-US" b="1" dirty="0">
                <a:cs typeface="Arial" panose="020B0604020202020204" pitchFamily="34" charset="0"/>
              </a:rPr>
              <a:t>调整量</a:t>
            </a:r>
            <a:r>
              <a:rPr lang="zh-CN" altLang="en-US" dirty="0">
                <a:cs typeface="Arial" panose="020B0604020202020204" pitchFamily="34" charset="0"/>
              </a:rPr>
              <a:t>也是合理的。一种方法是活动</a:t>
            </a:r>
            <a:r>
              <a:rPr lang="zh-CN" altLang="en-US" b="1" dirty="0">
                <a:cs typeface="Arial" panose="020B0604020202020204" pitchFamily="34" charset="0"/>
              </a:rPr>
              <a:t>协方差规则</a:t>
            </a:r>
            <a:r>
              <a:rPr lang="zh-CN" altLang="en-US" dirty="0">
                <a:cs typeface="Arial" panose="020B0604020202020204" pitchFamily="34" charset="0"/>
              </a:rPr>
              <a:t>，如下所示</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1E748A69-AD7A-43DE-8695-9CDA0E9D7E00}"/>
              </a:ext>
            </a:extLst>
          </p:cNvPr>
          <p:cNvSpPr>
            <a:spLocks noGrp="1"/>
          </p:cNvSpPr>
          <p:nvPr>
            <p:ph type="sldNum" sz="quarter" idx="10"/>
          </p:nvPr>
        </p:nvSpPr>
        <p:spPr/>
        <p:txBody>
          <a:bodyPr/>
          <a:lstStyle/>
          <a:p>
            <a:pPr>
              <a:defRPr/>
            </a:pPr>
            <a:fld id="{3209C3FB-4AD6-4B36-A2A7-63E869CCBCB1}" type="slidenum">
              <a:rPr lang="zh-CN" altLang="en-US" smtClean="0"/>
              <a:t>121</a:t>
            </a:fld>
            <a:endParaRPr lang="en-US" altLang="zh-CN"/>
          </a:p>
        </p:txBody>
      </p:sp>
      <p:pic>
        <p:nvPicPr>
          <p:cNvPr id="5" name="图片 4"/>
          <p:cNvPicPr>
            <a:picLocks noChangeAspect="1"/>
          </p:cNvPicPr>
          <p:nvPr/>
        </p:nvPicPr>
        <p:blipFill>
          <a:blip r:embed="rId2"/>
          <a:stretch>
            <a:fillRect/>
          </a:stretch>
        </p:blipFill>
        <p:spPr>
          <a:xfrm>
            <a:off x="0" y="1990016"/>
            <a:ext cx="9144000" cy="1163468"/>
          </a:xfrm>
          <a:prstGeom prst="rect">
            <a:avLst/>
          </a:prstGeom>
        </p:spPr>
      </p:pic>
    </p:spTree>
    <p:extLst>
      <p:ext uri="{BB962C8B-B14F-4D97-AF65-F5344CB8AC3E}">
        <p14:creationId xmlns:p14="http://schemas.microsoft.com/office/powerpoint/2010/main" val="230514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7F5646-FA13-478D-BEA0-F73AF593BAE3}"/>
              </a:ext>
            </a:extLst>
          </p:cNvPr>
          <p:cNvSpPr>
            <a:spLocks noGrp="1"/>
          </p:cNvSpPr>
          <p:nvPr>
            <p:ph type="title"/>
          </p:nvPr>
        </p:nvSpPr>
        <p:spPr/>
        <p:txBody>
          <a:bodyPr/>
          <a:lstStyle/>
          <a:p>
            <a:r>
              <a:rPr lang="zh-CN" altLang="en-US" dirty="0"/>
              <a:t>赫布学习</a:t>
            </a:r>
            <a:br>
              <a:rPr lang="zh-CN" altLang="en-US" dirty="0"/>
            </a:br>
            <a:endParaRPr lang="en-US" dirty="0"/>
          </a:p>
        </p:txBody>
      </p:sp>
      <p:sp>
        <p:nvSpPr>
          <p:cNvPr id="3" name="Content Placeholder 2">
            <a:extLst>
              <a:ext uri="{FF2B5EF4-FFF2-40B4-BE49-F238E27FC236}">
                <a16:creationId xmlns="" xmlns:a16="http://schemas.microsoft.com/office/drawing/2014/main" id="{51951BD4-A3B7-4F85-9925-43B69AC89C66}"/>
              </a:ext>
            </a:extLst>
          </p:cNvPr>
          <p:cNvSpPr>
            <a:spLocks noGrp="1"/>
          </p:cNvSpPr>
          <p:nvPr>
            <p:ph idx="1"/>
          </p:nvPr>
        </p:nvSpPr>
        <p:spPr/>
        <p:txBody>
          <a:bodyPr/>
          <a:lstStyle/>
          <a:p>
            <a:endParaRPr lang="en-US" altLang="zh-CN" dirty="0">
              <a:cs typeface="Arial" panose="020B0604020202020204" pitchFamily="34" charset="0"/>
            </a:endParaRPr>
          </a:p>
          <a:p>
            <a:endParaRPr lang="en-US" altLang="zh-CN" b="1" dirty="0" smtClean="0">
              <a:cs typeface="Arial" panose="020B0604020202020204" pitchFamily="34" charset="0"/>
            </a:endParaRPr>
          </a:p>
          <a:p>
            <a:endParaRPr lang="en-US" altLang="zh-CN" b="1" dirty="0">
              <a:cs typeface="Arial" panose="020B0604020202020204" pitchFamily="34" charset="0"/>
            </a:endParaRPr>
          </a:p>
          <a:p>
            <a:endParaRPr lang="en-US" altLang="zh-CN" b="1" dirty="0" smtClean="0">
              <a:cs typeface="Arial" panose="020B0604020202020204" pitchFamily="34" charset="0"/>
            </a:endParaRPr>
          </a:p>
          <a:p>
            <a:endParaRPr lang="en-US" altLang="zh-CN" b="1" dirty="0">
              <a:cs typeface="Arial" panose="020B0604020202020204" pitchFamily="34" charset="0"/>
            </a:endParaRPr>
          </a:p>
          <a:p>
            <a:endParaRPr lang="en-US" altLang="zh-CN" b="1" dirty="0" smtClean="0">
              <a:cs typeface="Arial" panose="020B0604020202020204" pitchFamily="34" charset="0"/>
            </a:endParaRPr>
          </a:p>
          <a:p>
            <a:endParaRPr lang="en-US" altLang="zh-CN" b="1" dirty="0">
              <a:cs typeface="Arial" panose="020B0604020202020204" pitchFamily="34" charset="0"/>
            </a:endParaRPr>
          </a:p>
          <a:p>
            <a:r>
              <a:rPr lang="zh-CN" altLang="en-US" b="1" dirty="0" smtClean="0">
                <a:cs typeface="Arial" panose="020B0604020202020204" pitchFamily="34" charset="0"/>
              </a:rPr>
              <a:t>其中</a:t>
            </a:r>
            <a:r>
              <a:rPr lang="zh-CN" altLang="en-US" b="1" dirty="0">
                <a:cs typeface="Arial" panose="020B0604020202020204" pitchFamily="34" charset="0"/>
              </a:rPr>
              <a:t>，</a:t>
            </a:r>
            <a:r>
              <a:rPr lang="en-US" altLang="zh-CN" b="1" dirty="0">
                <a:cs typeface="Arial" panose="020B0604020202020204" pitchFamily="34" charset="0"/>
              </a:rPr>
              <a:t>E </a:t>
            </a:r>
            <a:r>
              <a:rPr lang="zh-CN" altLang="en-US" b="1" dirty="0">
                <a:cs typeface="Arial" panose="020B0604020202020204" pitchFamily="34" charset="0"/>
              </a:rPr>
              <a:t>是统计期望算子，</a:t>
            </a:r>
            <a:r>
              <a:rPr lang="en-US" altLang="zh-CN" b="1" dirty="0">
                <a:cs typeface="Arial" panose="020B0604020202020204" pitchFamily="34" charset="0"/>
              </a:rPr>
              <a:t>'</a:t>
            </a:r>
            <a:r>
              <a:rPr lang="en-US" altLang="zh-CN" b="1" dirty="0" err="1">
                <a:cs typeface="Arial" panose="020B0604020202020204" pitchFamily="34" charset="0"/>
              </a:rPr>
              <a:t>cov</a:t>
            </a:r>
            <a:r>
              <a:rPr lang="en-US" altLang="zh-CN" b="1" dirty="0">
                <a:cs typeface="Arial" panose="020B0604020202020204" pitchFamily="34" charset="0"/>
              </a:rPr>
              <a:t>' </a:t>
            </a:r>
            <a:r>
              <a:rPr lang="zh-CN" altLang="en-US" b="1" dirty="0">
                <a:cs typeface="Arial" panose="020B0604020202020204" pitchFamily="34" charset="0"/>
              </a:rPr>
              <a:t>代表协方差函数。</a:t>
            </a:r>
            <a:endParaRPr lang="zh-CN" altLang="en-US" dirty="0">
              <a:cs typeface="Arial" panose="020B0604020202020204" pitchFamily="34" charset="0"/>
            </a:endParaRPr>
          </a:p>
          <a:p>
            <a:r>
              <a:rPr lang="zh-CN" altLang="en-US" b="1" dirty="0">
                <a:cs typeface="Arial" panose="020B0604020202020204" pitchFamily="34" charset="0"/>
              </a:rPr>
              <a:t>这里</a:t>
            </a:r>
            <a:r>
              <a:rPr lang="zh-CN" altLang="en-US" dirty="0">
                <a:cs typeface="Arial" panose="020B0604020202020204" pitchFamily="34" charset="0"/>
              </a:rPr>
              <a:t> </a:t>
            </a:r>
            <a:r>
              <a:rPr lang="en-US" altLang="zh-CN" dirty="0">
                <a:cs typeface="Arial" panose="020B0604020202020204" pitchFamily="34" charset="0"/>
              </a:rPr>
              <a:t>x</a:t>
            </a:r>
            <a:r>
              <a:rPr lang="en-US" altLang="zh-CN" dirty="0" smtClean="0">
                <a:cs typeface="Arial" panose="020B0604020202020204" pitchFamily="34" charset="0"/>
              </a:rPr>
              <a:t>ˉ</a:t>
            </a:r>
            <a:r>
              <a:rPr lang="zh-CN" altLang="en-US" b="1" dirty="0" smtClean="0">
                <a:cs typeface="Arial" panose="020B0604020202020204" pitchFamily="34" charset="0"/>
              </a:rPr>
              <a:t>和</a:t>
            </a:r>
            <a:r>
              <a:rPr lang="zh-CN" altLang="en-US" dirty="0">
                <a:cs typeface="Arial" panose="020B0604020202020204" pitchFamily="34" charset="0"/>
              </a:rPr>
              <a:t> </a:t>
            </a:r>
            <a:r>
              <a:rPr lang="en-US" altLang="zh-CN" dirty="0">
                <a:cs typeface="Arial" panose="020B0604020202020204" pitchFamily="34" charset="0"/>
              </a:rPr>
              <a:t>y</a:t>
            </a:r>
            <a:r>
              <a:rPr lang="en-US" altLang="zh-CN" dirty="0" smtClean="0">
                <a:cs typeface="Arial" panose="020B0604020202020204" pitchFamily="34" charset="0"/>
              </a:rPr>
              <a:t>ˉ</a:t>
            </a:r>
            <a:r>
              <a:rPr lang="zh-CN" altLang="en-US" b="1" dirty="0" smtClean="0">
                <a:cs typeface="Arial" panose="020B0604020202020204" pitchFamily="34" charset="0"/>
              </a:rPr>
              <a:t>分别</a:t>
            </a:r>
            <a:r>
              <a:rPr lang="zh-CN" altLang="en-US" b="1" dirty="0">
                <a:cs typeface="Arial" panose="020B0604020202020204" pitchFamily="34" charset="0"/>
              </a:rPr>
              <a:t>是突触前和突触后活动的平均值。</a:t>
            </a:r>
            <a:endParaRPr lang="zh-CN" altLang="en-US" dirty="0">
              <a:cs typeface="Arial" panose="020B0604020202020204" pitchFamily="34" charset="0"/>
            </a:endParaRPr>
          </a:p>
          <a:p>
            <a:endParaRPr lang="en-US" dirty="0"/>
          </a:p>
        </p:txBody>
      </p:sp>
      <p:sp>
        <p:nvSpPr>
          <p:cNvPr id="4" name="Slide Number Placeholder 3">
            <a:extLst>
              <a:ext uri="{FF2B5EF4-FFF2-40B4-BE49-F238E27FC236}">
                <a16:creationId xmlns="" xmlns:a16="http://schemas.microsoft.com/office/drawing/2014/main" id="{FDC21156-E219-4F27-B12C-4009D86BA8F8}"/>
              </a:ext>
            </a:extLst>
          </p:cNvPr>
          <p:cNvSpPr>
            <a:spLocks noGrp="1"/>
          </p:cNvSpPr>
          <p:nvPr>
            <p:ph type="sldNum" sz="quarter" idx="10"/>
          </p:nvPr>
        </p:nvSpPr>
        <p:spPr/>
        <p:txBody>
          <a:bodyPr/>
          <a:lstStyle/>
          <a:p>
            <a:pPr>
              <a:defRPr/>
            </a:pPr>
            <a:fld id="{3209C3FB-4AD6-4B36-A2A7-63E869CCBCB1}" type="slidenum">
              <a:rPr lang="zh-CN" altLang="en-US" smtClean="0"/>
              <a:t>122</a:t>
            </a:fld>
            <a:endParaRPr lang="en-US" altLang="zh-CN"/>
          </a:p>
        </p:txBody>
      </p:sp>
      <p:pic>
        <p:nvPicPr>
          <p:cNvPr id="5" name="图片 4"/>
          <p:cNvPicPr>
            <a:picLocks noChangeAspect="1"/>
          </p:cNvPicPr>
          <p:nvPr/>
        </p:nvPicPr>
        <p:blipFill>
          <a:blip r:embed="rId2"/>
          <a:stretch>
            <a:fillRect/>
          </a:stretch>
        </p:blipFill>
        <p:spPr>
          <a:xfrm>
            <a:off x="911236" y="724959"/>
            <a:ext cx="7516274" cy="2514951"/>
          </a:xfrm>
          <a:prstGeom prst="rect">
            <a:avLst/>
          </a:prstGeom>
        </p:spPr>
      </p:pic>
    </p:spTree>
    <p:extLst>
      <p:ext uri="{BB962C8B-B14F-4D97-AF65-F5344CB8AC3E}">
        <p14:creationId xmlns:p14="http://schemas.microsoft.com/office/powerpoint/2010/main" val="263809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983B95-1F71-4502-A3DF-A7B27AE506AB}"/>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2.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误差修正学习</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7A3155E3-5727-476F-856E-62E2DB41361F}"/>
              </a:ext>
            </a:extLst>
          </p:cNvPr>
          <p:cNvSpPr>
            <a:spLocks noGrp="1"/>
          </p:cNvSpPr>
          <p:nvPr>
            <p:ph idx="1"/>
          </p:nvPr>
        </p:nvSpPr>
        <p:spPr/>
        <p:txBody>
          <a:bodyPr/>
          <a:lstStyle/>
          <a:p>
            <a:r>
              <a:rPr lang="en-US" altLang="zh-CN" dirty="0">
                <a:cs typeface="Arial" panose="020B0604020202020204" pitchFamily="34" charset="0"/>
              </a:rPr>
              <a:t>1 </a:t>
            </a:r>
            <a:r>
              <a:rPr lang="zh-CN" altLang="en-US" dirty="0">
                <a:cs typeface="Arial" panose="020B0604020202020204" pitchFamily="34" charset="0"/>
              </a:rPr>
              <a:t>基于最小均方算法的误差修正</a:t>
            </a:r>
          </a:p>
          <a:p>
            <a:r>
              <a:rPr lang="en-US" altLang="zh-CN" dirty="0">
                <a:cs typeface="Arial" panose="020B0604020202020204" pitchFamily="34" charset="0"/>
              </a:rPr>
              <a:t>2 </a:t>
            </a:r>
            <a:r>
              <a:rPr lang="zh-CN" altLang="en-US" dirty="0">
                <a:cs typeface="Arial" panose="020B0604020202020204" pitchFamily="34" charset="0"/>
              </a:rPr>
              <a:t>用于多层感知机的</a:t>
            </a:r>
            <a:r>
              <a:rPr lang="zh-CN" altLang="en-US" dirty="0" smtClean="0">
                <a:cs typeface="Arial" panose="020B0604020202020204" pitchFamily="34" charset="0"/>
              </a:rPr>
              <a:t>反向传播</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82837020-412E-41B9-B3B5-FC70442EAB2B}"/>
              </a:ext>
            </a:extLst>
          </p:cNvPr>
          <p:cNvSpPr>
            <a:spLocks noGrp="1"/>
          </p:cNvSpPr>
          <p:nvPr>
            <p:ph type="sldNum" sz="quarter" idx="10"/>
          </p:nvPr>
        </p:nvSpPr>
        <p:spPr/>
        <p:txBody>
          <a:bodyPr/>
          <a:lstStyle/>
          <a:p>
            <a:pPr>
              <a:defRPr/>
            </a:pPr>
            <a:fld id="{3209C3FB-4AD6-4B36-A2A7-63E869CCBCB1}" type="slidenum">
              <a:rPr lang="zh-CN" altLang="en-US" smtClean="0"/>
              <a:t>123</a:t>
            </a:fld>
            <a:endParaRPr lang="en-US" altLang="zh-CN"/>
          </a:p>
        </p:txBody>
      </p:sp>
    </p:spTree>
    <p:extLst>
      <p:ext uri="{BB962C8B-B14F-4D97-AF65-F5344CB8AC3E}">
        <p14:creationId xmlns:p14="http://schemas.microsoft.com/office/powerpoint/2010/main" val="127386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4231B3-08CD-4AEB-8C94-6A2D311CE514}"/>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误差信号</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定义</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55D46CA9-C07F-4BD5-B676-C71B69F89446}"/>
              </a:ext>
            </a:extLst>
          </p:cNvPr>
          <p:cNvSpPr>
            <a:spLocks noGrp="1"/>
          </p:cNvSpPr>
          <p:nvPr>
            <p:ph idx="1"/>
          </p:nvPr>
        </p:nvSpPr>
        <p:spPr/>
        <p:txBody>
          <a:bodyPr/>
          <a:lstStyle/>
          <a:p>
            <a:r>
              <a:rPr lang="zh-CN" altLang="en-US" dirty="0">
                <a:cs typeface="Arial" panose="020B0604020202020204" pitchFamily="34" charset="0"/>
              </a:rPr>
              <a:t>神经元 </a:t>
            </a:r>
            <a:r>
              <a:rPr lang="en-US" altLang="zh-CN" dirty="0" err="1">
                <a:cs typeface="Arial" panose="020B0604020202020204" pitchFamily="34" charset="0"/>
              </a:rPr>
              <a:t>k</a:t>
            </a:r>
            <a:r>
              <a:rPr lang="en-US" altLang="zh-CN" i="1" dirty="0" err="1">
                <a:cs typeface="Arial" panose="020B0604020202020204" pitchFamily="34" charset="0"/>
              </a:rPr>
              <a:t>k</a:t>
            </a:r>
            <a:r>
              <a:rPr lang="zh-CN" altLang="en-US" dirty="0">
                <a:cs typeface="Arial" panose="020B0604020202020204" pitchFamily="34" charset="0"/>
              </a:rPr>
              <a:t> 的实际响应在训练之前和期间与期望响应不同。目标响应 </a:t>
            </a:r>
            <a:r>
              <a:rPr lang="en-US" altLang="zh-CN" dirty="0" err="1">
                <a:cs typeface="Arial" panose="020B0604020202020204" pitchFamily="34" charset="0"/>
              </a:rPr>
              <a:t>dk</a:t>
            </a:r>
            <a:r>
              <a:rPr lang="en-US" altLang="zh-CN" i="1" dirty="0" err="1">
                <a:cs typeface="Arial" panose="020B0604020202020204" pitchFamily="34" charset="0"/>
              </a:rPr>
              <a:t>dk</a:t>
            </a:r>
            <a:r>
              <a:rPr lang="zh-CN" altLang="en-US" dirty="0">
                <a:cs typeface="Arial" panose="020B0604020202020204" pitchFamily="34" charset="0"/>
              </a:rPr>
              <a:t>​ 与</a:t>
            </a:r>
            <a:r>
              <a:rPr lang="zh-CN" altLang="en-US" b="1" dirty="0">
                <a:cs typeface="Arial" panose="020B0604020202020204" pitchFamily="34" charset="0"/>
              </a:rPr>
              <a:t>实际响应</a:t>
            </a:r>
            <a:r>
              <a:rPr lang="zh-CN" altLang="en-US" dirty="0">
                <a:cs typeface="Arial" panose="020B0604020202020204" pitchFamily="34" charset="0"/>
              </a:rPr>
              <a:t> </a:t>
            </a:r>
            <a:r>
              <a:rPr lang="en-US" altLang="zh-CN" dirty="0" err="1">
                <a:cs typeface="Arial" panose="020B0604020202020204" pitchFamily="34" charset="0"/>
              </a:rPr>
              <a:t>yk</a:t>
            </a:r>
            <a:r>
              <a:rPr lang="en-US" altLang="zh-CN" i="1" dirty="0" err="1">
                <a:cs typeface="Arial" panose="020B0604020202020204" pitchFamily="34" charset="0"/>
              </a:rPr>
              <a:t>yk</a:t>
            </a:r>
            <a:r>
              <a:rPr lang="zh-CN" altLang="en-US" dirty="0">
                <a:cs typeface="Arial" panose="020B0604020202020204" pitchFamily="34" charset="0"/>
              </a:rPr>
              <a:t>​ 之间的差异被定义为</a:t>
            </a:r>
            <a:r>
              <a:rPr lang="zh-CN" altLang="en-US" b="1" dirty="0">
                <a:cs typeface="Arial" panose="020B0604020202020204" pitchFamily="34" charset="0"/>
              </a:rPr>
              <a:t>误差信号</a:t>
            </a:r>
            <a:r>
              <a:rPr lang="zh-CN" altLang="en-US" dirty="0">
                <a:cs typeface="Arial" panose="020B0604020202020204" pitchFamily="34" charset="0"/>
              </a:rPr>
              <a:t> </a:t>
            </a:r>
            <a:r>
              <a:rPr lang="en-US" altLang="zh-CN" dirty="0" err="1">
                <a:cs typeface="Arial" panose="020B0604020202020204" pitchFamily="34" charset="0"/>
              </a:rPr>
              <a:t>ek</a:t>
            </a:r>
            <a:r>
              <a:rPr lang="en-US" altLang="zh-CN" i="1" dirty="0" err="1">
                <a:cs typeface="Arial" panose="020B0604020202020204" pitchFamily="34" charset="0"/>
              </a:rPr>
              <a:t>ek</a:t>
            </a:r>
            <a:r>
              <a:rPr lang="zh-CN" altLang="en-US" dirty="0">
                <a:cs typeface="Arial" panose="020B0604020202020204" pitchFamily="34" charset="0"/>
              </a:rPr>
              <a:t>​：</a:t>
            </a:r>
          </a:p>
          <a:p>
            <a:endParaRPr lang="en-US" altLang="zh-CN" dirty="0" smtClean="0">
              <a:cs typeface="Arial" panose="020B0604020202020204" pitchFamily="34" charset="0"/>
            </a:endParaRPr>
          </a:p>
          <a:p>
            <a:endParaRPr lang="en-US" altLang="zh-CN" dirty="0">
              <a:cs typeface="Arial" panose="020B0604020202020204" pitchFamily="34" charset="0"/>
            </a:endParaRPr>
          </a:p>
          <a:p>
            <a:endParaRPr lang="en-US" altLang="zh-CN" dirty="0" smtClean="0">
              <a:cs typeface="Arial" panose="020B0604020202020204" pitchFamily="34" charset="0"/>
            </a:endParaRPr>
          </a:p>
          <a:p>
            <a:endParaRPr lang="en-US" altLang="zh-CN" dirty="0">
              <a:cs typeface="Arial" panose="020B0604020202020204" pitchFamily="34" charset="0"/>
            </a:endParaRPr>
          </a:p>
          <a:p>
            <a:endParaRPr lang="en-US" altLang="zh-CN" dirty="0" smtClean="0">
              <a:cs typeface="Arial" panose="020B0604020202020204" pitchFamily="34" charset="0"/>
            </a:endParaRPr>
          </a:p>
          <a:p>
            <a:endParaRPr lang="en-US" altLang="zh-CN" dirty="0">
              <a:cs typeface="Arial" panose="020B0604020202020204" pitchFamily="34" charset="0"/>
            </a:endParaRPr>
          </a:p>
          <a:p>
            <a:r>
              <a:rPr lang="zh-CN" altLang="en-US" dirty="0" smtClean="0">
                <a:cs typeface="Arial" panose="020B0604020202020204" pitchFamily="34" charset="0"/>
              </a:rPr>
              <a:t>该</a:t>
            </a:r>
            <a:r>
              <a:rPr lang="zh-CN" altLang="en-US" dirty="0">
                <a:cs typeface="Arial" panose="020B0604020202020204" pitchFamily="34" charset="0"/>
              </a:rPr>
              <a:t>信号可用于</a:t>
            </a:r>
            <a:r>
              <a:rPr lang="zh-CN" altLang="en-US" b="1" dirty="0">
                <a:cs typeface="Arial" panose="020B0604020202020204" pitchFamily="34" charset="0"/>
              </a:rPr>
              <a:t>通过</a:t>
            </a:r>
            <a:r>
              <a:rPr lang="zh-CN" altLang="en-US" dirty="0">
                <a:cs typeface="Arial" panose="020B0604020202020204" pitchFamily="34" charset="0"/>
              </a:rPr>
              <a:t>基于误差</a:t>
            </a:r>
            <a:r>
              <a:rPr lang="zh-CN" altLang="en-US" b="1" dirty="0">
                <a:cs typeface="Arial" panose="020B0604020202020204" pitchFamily="34" charset="0"/>
              </a:rPr>
              <a:t>最小化成本函数</a:t>
            </a:r>
            <a:r>
              <a:rPr lang="zh-CN" altLang="en-US" dirty="0">
                <a:cs typeface="Arial" panose="020B0604020202020204" pitchFamily="34" charset="0"/>
              </a:rPr>
              <a:t>来</a:t>
            </a:r>
            <a:r>
              <a:rPr lang="zh-CN" altLang="en-US" b="1" dirty="0">
                <a:cs typeface="Arial" panose="020B0604020202020204" pitchFamily="34" charset="0"/>
              </a:rPr>
              <a:t>指导学习过程</a:t>
            </a:r>
            <a:r>
              <a:rPr lang="zh-CN" altLang="en-US" dirty="0">
                <a:cs typeface="Arial" panose="020B0604020202020204" pitchFamily="34" charset="0"/>
              </a:rPr>
              <a:t>。</a:t>
            </a:r>
          </a:p>
          <a:p>
            <a:endParaRPr lang="en-US" dirty="0"/>
          </a:p>
        </p:txBody>
      </p:sp>
      <p:sp>
        <p:nvSpPr>
          <p:cNvPr id="4" name="Slide Number Placeholder 3">
            <a:extLst>
              <a:ext uri="{FF2B5EF4-FFF2-40B4-BE49-F238E27FC236}">
                <a16:creationId xmlns="" xmlns:a16="http://schemas.microsoft.com/office/drawing/2014/main" id="{05F4F988-9863-417C-B31F-DA54CD6E2504}"/>
              </a:ext>
            </a:extLst>
          </p:cNvPr>
          <p:cNvSpPr>
            <a:spLocks noGrp="1"/>
          </p:cNvSpPr>
          <p:nvPr>
            <p:ph type="sldNum" sz="quarter" idx="10"/>
          </p:nvPr>
        </p:nvSpPr>
        <p:spPr/>
        <p:txBody>
          <a:bodyPr/>
          <a:lstStyle/>
          <a:p>
            <a:pPr>
              <a:defRPr/>
            </a:pPr>
            <a:fld id="{3209C3FB-4AD6-4B36-A2A7-63E869CCBCB1}" type="slidenum">
              <a:rPr lang="zh-CN" altLang="en-US" smtClean="0"/>
              <a:t>124</a:t>
            </a:fld>
            <a:endParaRPr lang="en-US" altLang="zh-CN"/>
          </a:p>
        </p:txBody>
      </p:sp>
      <p:pic>
        <p:nvPicPr>
          <p:cNvPr id="5" name="图片 4"/>
          <p:cNvPicPr>
            <a:picLocks noChangeAspect="1"/>
          </p:cNvPicPr>
          <p:nvPr/>
        </p:nvPicPr>
        <p:blipFill>
          <a:blip r:embed="rId2"/>
          <a:stretch>
            <a:fillRect/>
          </a:stretch>
        </p:blipFill>
        <p:spPr>
          <a:xfrm>
            <a:off x="2361891" y="1985880"/>
            <a:ext cx="4420217" cy="1171739"/>
          </a:xfrm>
          <a:prstGeom prst="rect">
            <a:avLst/>
          </a:prstGeom>
        </p:spPr>
      </p:pic>
    </p:spTree>
    <p:extLst>
      <p:ext uri="{BB962C8B-B14F-4D97-AF65-F5344CB8AC3E}">
        <p14:creationId xmlns:p14="http://schemas.microsoft.com/office/powerpoint/2010/main" val="400180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AD0F94-EC0A-42C5-80F8-CDF3E864C070}"/>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误差能量</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C881E81F-B45D-4EA0-9BB3-2552C0FB523A}"/>
              </a:ext>
            </a:extLst>
          </p:cNvPr>
          <p:cNvSpPr>
            <a:spLocks noGrp="1"/>
          </p:cNvSpPr>
          <p:nvPr>
            <p:ph idx="1"/>
          </p:nvPr>
        </p:nvSpPr>
        <p:spPr/>
        <p:txBody>
          <a:bodyPr/>
          <a:lstStyle/>
          <a:p>
            <a:r>
              <a:rPr lang="zh-CN" altLang="en-US" dirty="0">
                <a:cs typeface="Arial" panose="020B0604020202020204" pitchFamily="34" charset="0"/>
              </a:rPr>
              <a:t>该信号可用于通过基于误差最小化成本函数来指导学习过程。</a:t>
            </a:r>
          </a:p>
          <a:p>
            <a:r>
              <a:rPr lang="zh-CN" altLang="en-US" dirty="0">
                <a:cs typeface="Arial" panose="020B0604020202020204" pitchFamily="34" charset="0"/>
              </a:rPr>
              <a:t>常用的成本函数是均方误差：</a:t>
            </a:r>
          </a:p>
          <a:p>
            <a:endParaRPr lang="en-US" altLang="zh-CN" dirty="0" smtClean="0">
              <a:cs typeface="Arial" panose="020B0604020202020204" pitchFamily="34" charset="0"/>
            </a:endParaRPr>
          </a:p>
          <a:p>
            <a:endParaRPr lang="en-US" altLang="zh-CN" dirty="0">
              <a:cs typeface="Arial" panose="020B0604020202020204" pitchFamily="34" charset="0"/>
            </a:endParaRPr>
          </a:p>
          <a:p>
            <a:endParaRPr lang="en-US" altLang="zh-CN" dirty="0" smtClean="0">
              <a:cs typeface="Arial" panose="020B0604020202020204" pitchFamily="34" charset="0"/>
            </a:endParaRPr>
          </a:p>
          <a:p>
            <a:endParaRPr lang="en-US" altLang="zh-CN" dirty="0">
              <a:cs typeface="Arial" panose="020B0604020202020204" pitchFamily="34" charset="0"/>
            </a:endParaRPr>
          </a:p>
          <a:p>
            <a:endParaRPr lang="en-US" altLang="zh-CN" dirty="0" smtClean="0">
              <a:cs typeface="Arial" panose="020B0604020202020204" pitchFamily="34" charset="0"/>
            </a:endParaRPr>
          </a:p>
          <a:p>
            <a:r>
              <a:rPr lang="zh-CN" altLang="en-US" dirty="0" smtClean="0">
                <a:cs typeface="Arial" panose="020B0604020202020204" pitchFamily="34" charset="0"/>
              </a:rPr>
              <a:t>其中</a:t>
            </a:r>
            <a:r>
              <a:rPr lang="zh-CN" altLang="en-US" dirty="0">
                <a:cs typeface="Arial" panose="020B0604020202020204" pitchFamily="34" charset="0"/>
              </a:rPr>
              <a:t>，</a:t>
            </a:r>
            <a:r>
              <a:rPr lang="en-US" altLang="zh-CN" dirty="0" smtClean="0">
                <a:cs typeface="Arial" panose="020B0604020202020204" pitchFamily="34" charset="0"/>
              </a:rPr>
              <a:t>J</a:t>
            </a:r>
            <a:r>
              <a:rPr lang="zh-CN" altLang="en-US" dirty="0" smtClean="0">
                <a:cs typeface="Arial" panose="020B0604020202020204" pitchFamily="34" charset="0"/>
              </a:rPr>
              <a:t>代表</a:t>
            </a:r>
            <a:r>
              <a:rPr lang="zh-CN" altLang="en-US" dirty="0">
                <a:cs typeface="Arial" panose="020B0604020202020204" pitchFamily="34" charset="0"/>
              </a:rPr>
              <a:t>（统计平均）有效误差能量，求和遍及网络输出层中的所有神经元</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AF880123-8977-4782-A165-0612560B44B8}"/>
              </a:ext>
            </a:extLst>
          </p:cNvPr>
          <p:cNvSpPr>
            <a:spLocks noGrp="1"/>
          </p:cNvSpPr>
          <p:nvPr>
            <p:ph type="sldNum" sz="quarter" idx="10"/>
          </p:nvPr>
        </p:nvSpPr>
        <p:spPr/>
        <p:txBody>
          <a:bodyPr/>
          <a:lstStyle/>
          <a:p>
            <a:pPr>
              <a:defRPr/>
            </a:pPr>
            <a:fld id="{3209C3FB-4AD6-4B36-A2A7-63E869CCBCB1}" type="slidenum">
              <a:rPr lang="zh-CN" altLang="en-US" smtClean="0"/>
              <a:t>125</a:t>
            </a:fld>
            <a:endParaRPr lang="en-US" altLang="zh-CN"/>
          </a:p>
        </p:txBody>
      </p:sp>
      <p:pic>
        <p:nvPicPr>
          <p:cNvPr id="5" name="图片 4"/>
          <p:cNvPicPr>
            <a:picLocks noChangeAspect="1"/>
          </p:cNvPicPr>
          <p:nvPr/>
        </p:nvPicPr>
        <p:blipFill>
          <a:blip r:embed="rId2"/>
          <a:stretch>
            <a:fillRect/>
          </a:stretch>
        </p:blipFill>
        <p:spPr>
          <a:xfrm>
            <a:off x="1385443" y="1752485"/>
            <a:ext cx="6373114" cy="1638529"/>
          </a:xfrm>
          <a:prstGeom prst="rect">
            <a:avLst/>
          </a:prstGeom>
        </p:spPr>
      </p:pic>
    </p:spTree>
    <p:extLst>
      <p:ext uri="{BB962C8B-B14F-4D97-AF65-F5344CB8AC3E}">
        <p14:creationId xmlns:p14="http://schemas.microsoft.com/office/powerpoint/2010/main" val="2727926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D1A264-3DE5-452A-9299-4DDE5BFD9A7A}"/>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误差能量</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2A6CD1E0-7176-4C6A-9CAD-E16EA24CF081}"/>
              </a:ext>
            </a:extLst>
          </p:cNvPr>
          <p:cNvSpPr>
            <a:spLocks noGrp="1"/>
          </p:cNvSpPr>
          <p:nvPr>
            <p:ph idx="1"/>
          </p:nvPr>
        </p:nvSpPr>
        <p:spPr/>
        <p:txBody>
          <a:bodyPr/>
          <a:lstStyle/>
          <a:p>
            <a:r>
              <a:rPr lang="zh-CN" altLang="en-US" dirty="0">
                <a:cs typeface="Arial" panose="020B0604020202020204" pitchFamily="34" charset="0"/>
              </a:rPr>
              <a:t>因子 </a:t>
            </a:r>
            <a:r>
              <a:rPr lang="en-US" altLang="zh-CN" dirty="0">
                <a:cs typeface="Arial" panose="020B0604020202020204" pitchFamily="34" charset="0"/>
              </a:rPr>
              <a:t>1221​</a:t>
            </a:r>
            <a:r>
              <a:rPr lang="zh-CN" altLang="en-US" dirty="0">
                <a:cs typeface="Arial" panose="020B0604020202020204" pitchFamily="34" charset="0"/>
              </a:rPr>
              <a:t> 用于表示双极性波动（例如，正弦波类型的误差）并简化导数表达式。</a:t>
            </a:r>
          </a:p>
          <a:p>
            <a:r>
              <a:rPr lang="zh-CN" altLang="en-US" dirty="0">
                <a:cs typeface="Arial" panose="020B0604020202020204" pitchFamily="34" charset="0"/>
              </a:rPr>
              <a:t>注意，成本函数 </a:t>
            </a:r>
            <a:r>
              <a:rPr lang="en-US" altLang="zh-CN" dirty="0">
                <a:cs typeface="Arial" panose="020B0604020202020204" pitchFamily="34" charset="0"/>
              </a:rPr>
              <a:t>J </a:t>
            </a:r>
            <a:r>
              <a:rPr lang="zh-CN" altLang="en-US" dirty="0">
                <a:cs typeface="Arial" panose="020B0604020202020204" pitchFamily="34" charset="0"/>
              </a:rPr>
              <a:t>相对于网络参数的最小化导致了所谓的梯度（下降）指导方法。</a:t>
            </a:r>
          </a:p>
          <a:p>
            <a:r>
              <a:rPr lang="en-US" altLang="zh-CN" dirty="0">
                <a:cs typeface="Arial" panose="020B0604020202020204" pitchFamily="34" charset="0"/>
              </a:rPr>
              <a:t>J </a:t>
            </a:r>
            <a:r>
              <a:rPr lang="zh-CN" altLang="en-US" dirty="0">
                <a:cs typeface="Arial" panose="020B0604020202020204" pitchFamily="34" charset="0"/>
              </a:rPr>
              <a:t>相对于多维空间中权重的图被称为误差（性能）曲面</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EB7852E1-0BF8-4486-8C77-62CB5718E72F}"/>
              </a:ext>
            </a:extLst>
          </p:cNvPr>
          <p:cNvSpPr>
            <a:spLocks noGrp="1"/>
          </p:cNvSpPr>
          <p:nvPr>
            <p:ph type="sldNum" sz="quarter" idx="10"/>
          </p:nvPr>
        </p:nvSpPr>
        <p:spPr/>
        <p:txBody>
          <a:bodyPr/>
          <a:lstStyle/>
          <a:p>
            <a:pPr>
              <a:defRPr/>
            </a:pPr>
            <a:fld id="{3209C3FB-4AD6-4B36-A2A7-63E869CCBCB1}" type="slidenum">
              <a:rPr lang="zh-CN" altLang="en-US" smtClean="0"/>
              <a:t>126</a:t>
            </a:fld>
            <a:endParaRPr lang="en-US" altLang="zh-CN"/>
          </a:p>
        </p:txBody>
      </p:sp>
    </p:spTree>
    <p:extLst>
      <p:ext uri="{BB962C8B-B14F-4D97-AF65-F5344CB8AC3E}">
        <p14:creationId xmlns:p14="http://schemas.microsoft.com/office/powerpoint/2010/main" val="419684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170D44-9CF4-482B-9A9C-1DE4A15C2A2D}"/>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基于最小均方算法的误差修正</a:t>
            </a:r>
          </a:p>
          <a:p>
            <a:endParaRPr lang="en-US" dirty="0"/>
          </a:p>
        </p:txBody>
      </p:sp>
      <p:sp>
        <p:nvSpPr>
          <p:cNvPr id="3" name="Content Placeholder 2">
            <a:extLst>
              <a:ext uri="{FF2B5EF4-FFF2-40B4-BE49-F238E27FC236}">
                <a16:creationId xmlns="" xmlns:a16="http://schemas.microsoft.com/office/drawing/2014/main" id="{29B92891-BE9E-4D37-AF80-1B3BE840640A}"/>
              </a:ext>
            </a:extLst>
          </p:cNvPr>
          <p:cNvSpPr>
            <a:spLocks noGrp="1"/>
          </p:cNvSpPr>
          <p:nvPr>
            <p:ph idx="1"/>
          </p:nvPr>
        </p:nvSpPr>
        <p:spPr/>
        <p:txBody>
          <a:bodyPr/>
          <a:lstStyle/>
          <a:p>
            <a:r>
              <a:rPr lang="zh-CN" altLang="en-US" b="1" dirty="0">
                <a:cs typeface="Arial" panose="020B0604020202020204" pitchFamily="34" charset="0"/>
              </a:rPr>
              <a:t>越小</a:t>
            </a:r>
            <a:r>
              <a:rPr lang="zh-CN" altLang="en-US" dirty="0">
                <a:cs typeface="Arial" panose="020B0604020202020204" pitchFamily="34" charset="0"/>
              </a:rPr>
              <a:t>的学习率 </a:t>
            </a:r>
            <a:r>
              <a:rPr lang="en-US" altLang="zh-CN" dirty="0" smtClean="0">
                <a:cs typeface="Arial" panose="020B0604020202020204" pitchFamily="34" charset="0"/>
              </a:rPr>
              <a:t>η</a:t>
            </a:r>
            <a:r>
              <a:rPr lang="zh-CN" altLang="en-US" dirty="0" smtClean="0">
                <a:cs typeface="Arial" panose="020B0604020202020204" pitchFamily="34" charset="0"/>
              </a:rPr>
              <a:t>，</a:t>
            </a:r>
            <a:r>
              <a:rPr lang="zh-CN" altLang="en-US" b="1" dirty="0">
                <a:cs typeface="Arial" panose="020B0604020202020204" pitchFamily="34" charset="0"/>
              </a:rPr>
              <a:t>越准确</a:t>
            </a:r>
            <a:r>
              <a:rPr lang="zh-CN" altLang="en-US" dirty="0">
                <a:cs typeface="Arial" panose="020B0604020202020204" pitchFamily="34" charset="0"/>
              </a:rPr>
              <a:t>的跟踪。</a:t>
            </a:r>
          </a:p>
          <a:p>
            <a:r>
              <a:rPr lang="zh-CN" altLang="en-US" b="1" dirty="0">
                <a:cs typeface="Arial" panose="020B0604020202020204" pitchFamily="34" charset="0"/>
              </a:rPr>
              <a:t>小</a:t>
            </a:r>
            <a:r>
              <a:rPr lang="zh-CN" altLang="en-US" dirty="0">
                <a:cs typeface="Arial" panose="020B0604020202020204" pitchFamily="34" charset="0"/>
              </a:rPr>
              <a:t>的 </a:t>
            </a:r>
            <a:r>
              <a:rPr lang="en-US" altLang="zh-CN" dirty="0" smtClean="0">
                <a:cs typeface="Arial" panose="020B0604020202020204" pitchFamily="34" charset="0"/>
              </a:rPr>
              <a:t>η</a:t>
            </a:r>
            <a:r>
              <a:rPr lang="zh-CN" altLang="en-US" dirty="0" smtClean="0">
                <a:cs typeface="Arial" panose="020B0604020202020204" pitchFamily="34" charset="0"/>
              </a:rPr>
              <a:t>通常</a:t>
            </a:r>
            <a:r>
              <a:rPr lang="zh-CN" altLang="en-US" dirty="0">
                <a:cs typeface="Arial" panose="020B0604020202020204" pitchFamily="34" charset="0"/>
              </a:rPr>
              <a:t>需要</a:t>
            </a:r>
            <a:r>
              <a:rPr lang="zh-CN" altLang="en-US" b="1" dirty="0">
                <a:cs typeface="Arial" panose="020B0604020202020204" pitchFamily="34" charset="0"/>
              </a:rPr>
              <a:t>更长的</a:t>
            </a:r>
            <a:r>
              <a:rPr lang="zh-CN" altLang="en-US" dirty="0">
                <a:cs typeface="Arial" panose="020B0604020202020204" pitchFamily="34" charset="0"/>
              </a:rPr>
              <a:t>收敛时间，但</a:t>
            </a:r>
            <a:r>
              <a:rPr lang="zh-CN" altLang="en-US" b="1" dirty="0">
                <a:cs typeface="Arial" panose="020B0604020202020204" pitchFamily="34" charset="0"/>
              </a:rPr>
              <a:t>大</a:t>
            </a:r>
            <a:r>
              <a:rPr lang="zh-CN" altLang="en-US" dirty="0">
                <a:cs typeface="Arial" panose="020B0604020202020204" pitchFamily="34" charset="0"/>
              </a:rPr>
              <a:t>的 </a:t>
            </a:r>
            <a:r>
              <a:rPr lang="en-US" altLang="zh-CN" dirty="0" smtClean="0">
                <a:cs typeface="Arial" panose="020B0604020202020204" pitchFamily="34" charset="0"/>
              </a:rPr>
              <a:t>η</a:t>
            </a:r>
            <a:r>
              <a:rPr lang="zh-CN" altLang="en-US" dirty="0" smtClean="0">
                <a:cs typeface="Arial" panose="020B0604020202020204" pitchFamily="34" charset="0"/>
              </a:rPr>
              <a:t>可能</a:t>
            </a:r>
            <a:r>
              <a:rPr lang="zh-CN" altLang="en-US" dirty="0">
                <a:cs typeface="Arial" panose="020B0604020202020204" pitchFamily="34" charset="0"/>
              </a:rPr>
              <a:t>导致</a:t>
            </a:r>
            <a:r>
              <a:rPr lang="zh-CN" altLang="en-US" b="1" dirty="0">
                <a:cs typeface="Arial" panose="020B0604020202020204" pitchFamily="34" charset="0"/>
              </a:rPr>
              <a:t>振荡</a:t>
            </a:r>
            <a:r>
              <a:rPr lang="zh-CN" altLang="en-US" dirty="0">
                <a:cs typeface="Arial" panose="020B0604020202020204" pitchFamily="34" charset="0"/>
              </a:rPr>
              <a:t>（不稳定学习）。</a:t>
            </a:r>
          </a:p>
          <a:p>
            <a:r>
              <a:rPr lang="en-US" altLang="zh-CN" dirty="0" err="1">
                <a:cs typeface="Arial" panose="020B0604020202020204" pitchFamily="34" charset="0"/>
              </a:rPr>
              <a:t>Δwk</a:t>
            </a:r>
            <a:r>
              <a:rPr lang="en-US" altLang="zh-CN" dirty="0">
                <a:cs typeface="Arial" panose="020B0604020202020204" pitchFamily="34" charset="0"/>
              </a:rPr>
              <a:t>(n)=η[</a:t>
            </a:r>
            <a:r>
              <a:rPr lang="en-US" altLang="zh-CN" dirty="0" err="1">
                <a:cs typeface="Arial" panose="020B0604020202020204" pitchFamily="34" charset="0"/>
              </a:rPr>
              <a:t>xk</a:t>
            </a:r>
            <a:r>
              <a:rPr lang="en-US" altLang="zh-CN" dirty="0">
                <a:cs typeface="Arial" panose="020B0604020202020204" pitchFamily="34" charset="0"/>
              </a:rPr>
              <a:t>(n)d(n)−</a:t>
            </a:r>
            <a:r>
              <a:rPr lang="en-US" altLang="zh-CN" dirty="0" err="1">
                <a:cs typeface="Arial" panose="020B0604020202020204" pitchFamily="34" charset="0"/>
              </a:rPr>
              <a:t>xk</a:t>
            </a:r>
            <a:r>
              <a:rPr lang="en-US" altLang="zh-CN" dirty="0">
                <a:cs typeface="Arial" panose="020B0604020202020204" pitchFamily="34" charset="0"/>
              </a:rPr>
              <a:t>(n)∑j=1pwjxj(n)]=</a:t>
            </a:r>
            <a:r>
              <a:rPr lang="en-US" altLang="zh-CN" dirty="0" err="1">
                <a:cs typeface="Arial" panose="020B0604020202020204" pitchFamily="34" charset="0"/>
              </a:rPr>
              <a:t>ηxk</a:t>
            </a:r>
            <a:r>
              <a:rPr lang="en-US" altLang="zh-CN" dirty="0">
                <a:cs typeface="Arial" panose="020B0604020202020204" pitchFamily="34" charset="0"/>
              </a:rPr>
              <a:t>(n)[d(n)−y(n)]=</a:t>
            </a:r>
            <a:r>
              <a:rPr lang="en-US" altLang="zh-CN" dirty="0" err="1">
                <a:cs typeface="Arial" panose="020B0604020202020204" pitchFamily="34" charset="0"/>
              </a:rPr>
              <a:t>ηxk</a:t>
            </a:r>
            <a:r>
              <a:rPr lang="en-US" altLang="zh-CN" dirty="0">
                <a:cs typeface="Arial" panose="020B0604020202020204" pitchFamily="34" charset="0"/>
              </a:rPr>
              <a:t>(n)e(n</a:t>
            </a:r>
            <a:r>
              <a:rPr lang="en-US" altLang="zh-CN" dirty="0" smtClean="0">
                <a:cs typeface="Arial" panose="020B0604020202020204" pitchFamily="34" charset="0"/>
              </a:rPr>
              <a:t>) 14)</a:t>
            </a:r>
            <a:endParaRPr lang="en-US" altLang="zh-CN"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C6C02C99-0A7B-4286-A349-EA88EE8F12CA}"/>
              </a:ext>
            </a:extLst>
          </p:cNvPr>
          <p:cNvSpPr>
            <a:spLocks noGrp="1"/>
          </p:cNvSpPr>
          <p:nvPr>
            <p:ph type="sldNum" sz="quarter" idx="10"/>
          </p:nvPr>
        </p:nvSpPr>
        <p:spPr/>
        <p:txBody>
          <a:bodyPr/>
          <a:lstStyle/>
          <a:p>
            <a:pPr>
              <a:defRPr/>
            </a:pPr>
            <a:fld id="{3209C3FB-4AD6-4B36-A2A7-63E869CCBCB1}" type="slidenum">
              <a:rPr lang="zh-CN" altLang="en-US" smtClean="0"/>
              <a:t>127</a:t>
            </a:fld>
            <a:endParaRPr lang="en-US" altLang="zh-CN"/>
          </a:p>
        </p:txBody>
      </p:sp>
    </p:spTree>
    <p:extLst>
      <p:ext uri="{BB962C8B-B14F-4D97-AF65-F5344CB8AC3E}">
        <p14:creationId xmlns:p14="http://schemas.microsoft.com/office/powerpoint/2010/main" val="89756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45D8AC-1FCA-4327-9B2C-B6C816EBB180}"/>
              </a:ext>
            </a:extLst>
          </p:cNvPr>
          <p:cNvSpPr>
            <a:spLocks noGrp="1"/>
          </p:cNvSpPr>
          <p:nvPr>
            <p:ph type="title"/>
          </p:nvPr>
        </p:nvSpPr>
        <p:spPr/>
        <p:txBody>
          <a:bodyPr/>
          <a:lstStyle/>
          <a:p>
            <a:r>
              <a:rPr lang="en-US" altLang="zh-CN" sz="2800" b="1" kern="1200" dirty="0">
                <a:solidFill>
                  <a:schemeClr val="tx1"/>
                </a:solidFill>
                <a:effectLst/>
                <a:latin typeface="Calibri" panose="020F0502020204030204" pitchFamily="34" charset="0"/>
                <a:ea typeface="+mj-ea"/>
                <a:cs typeface="Arial" panose="020B0604020202020204" pitchFamily="34" charset="0"/>
              </a:rPr>
              <a:t>2 </a:t>
            </a:r>
            <a:r>
              <a:rPr lang="zh-CN" altLang="en-US" sz="2800" b="1" kern="1200" dirty="0">
                <a:solidFill>
                  <a:schemeClr val="tx1"/>
                </a:solidFill>
                <a:effectLst/>
                <a:latin typeface="Calibri" panose="020F0502020204030204" pitchFamily="34" charset="0"/>
                <a:ea typeface="+mj-ea"/>
                <a:cs typeface="Arial" panose="020B0604020202020204" pitchFamily="34" charset="0"/>
              </a:rPr>
              <a:t>用于多层感知机的反向传播</a:t>
            </a:r>
          </a:p>
          <a:p>
            <a:endParaRPr lang="en-US" dirty="0"/>
          </a:p>
        </p:txBody>
      </p:sp>
      <p:sp>
        <p:nvSpPr>
          <p:cNvPr id="3" name="Content Placeholder 2">
            <a:extLst>
              <a:ext uri="{FF2B5EF4-FFF2-40B4-BE49-F238E27FC236}">
                <a16:creationId xmlns="" xmlns:a16="http://schemas.microsoft.com/office/drawing/2014/main" id="{FC4B1491-E50A-4913-8566-B3292D8AEAA6}"/>
              </a:ext>
            </a:extLst>
          </p:cNvPr>
          <p:cNvSpPr>
            <a:spLocks noGrp="1"/>
          </p:cNvSpPr>
          <p:nvPr>
            <p:ph idx="1"/>
          </p:nvPr>
        </p:nvSpPr>
        <p:spPr/>
        <p:txBody>
          <a:bodyPr/>
          <a:lstStyle/>
          <a:p>
            <a:r>
              <a:rPr lang="zh-CN" altLang="en-US" b="1" dirty="0">
                <a:cs typeface="Arial" panose="020B0604020202020204" pitchFamily="34" charset="0"/>
              </a:rPr>
              <a:t>反向传播</a:t>
            </a:r>
            <a:r>
              <a:rPr lang="zh-CN" altLang="en-US" dirty="0">
                <a:cs typeface="Arial" panose="020B0604020202020204" pitchFamily="34" charset="0"/>
              </a:rPr>
              <a:t>是一种流行的人工神经网络训练方法，特别是深度神经网络。</a:t>
            </a:r>
          </a:p>
          <a:p>
            <a:r>
              <a:rPr lang="zh-CN" altLang="en-US" b="1" dirty="0">
                <a:cs typeface="Arial" panose="020B0604020202020204" pitchFamily="34" charset="0"/>
              </a:rPr>
              <a:t>误差</a:t>
            </a:r>
            <a:r>
              <a:rPr lang="zh-CN" altLang="en-US" dirty="0">
                <a:cs typeface="Arial" panose="020B0604020202020204" pitchFamily="34" charset="0"/>
              </a:rPr>
              <a:t>在</a:t>
            </a:r>
            <a:r>
              <a:rPr lang="zh-CN" altLang="en-US" b="1" dirty="0">
                <a:cs typeface="Arial" panose="020B0604020202020204" pitchFamily="34" charset="0"/>
              </a:rPr>
              <a:t>预期</a:t>
            </a:r>
            <a:r>
              <a:rPr lang="zh-CN" altLang="en-US" dirty="0">
                <a:cs typeface="Arial" panose="020B0604020202020204" pitchFamily="34" charset="0"/>
              </a:rPr>
              <a:t>输出和从网络</a:t>
            </a:r>
            <a:r>
              <a:rPr lang="zh-CN" altLang="en-US" b="1" dirty="0">
                <a:cs typeface="Arial" panose="020B0604020202020204" pitchFamily="34" charset="0"/>
              </a:rPr>
              <a:t>前向</a:t>
            </a:r>
            <a:r>
              <a:rPr lang="zh-CN" altLang="en-US" dirty="0">
                <a:cs typeface="Arial" panose="020B0604020202020204" pitchFamily="34" charset="0"/>
              </a:rPr>
              <a:t>传播的输出之间计算。</a:t>
            </a:r>
          </a:p>
          <a:p>
            <a:r>
              <a:rPr lang="zh-CN" altLang="en-US" dirty="0">
                <a:cs typeface="Arial" panose="020B0604020202020204" pitchFamily="34" charset="0"/>
              </a:rPr>
              <a:t>然后这些</a:t>
            </a:r>
            <a:r>
              <a:rPr lang="zh-CN" altLang="en-US" b="1" dirty="0">
                <a:cs typeface="Arial" panose="020B0604020202020204" pitchFamily="34" charset="0"/>
              </a:rPr>
              <a:t>误差</a:t>
            </a:r>
            <a:r>
              <a:rPr lang="zh-CN" altLang="en-US" dirty="0">
                <a:cs typeface="Arial" panose="020B0604020202020204" pitchFamily="34" charset="0"/>
              </a:rPr>
              <a:t>通过网络</a:t>
            </a:r>
            <a:r>
              <a:rPr lang="zh-CN" altLang="en-US" b="1" dirty="0">
                <a:cs typeface="Arial" panose="020B0604020202020204" pitchFamily="34" charset="0"/>
              </a:rPr>
              <a:t>向后</a:t>
            </a:r>
            <a:r>
              <a:rPr lang="zh-CN" altLang="en-US" dirty="0">
                <a:cs typeface="Arial" panose="020B0604020202020204" pitchFamily="34" charset="0"/>
              </a:rPr>
              <a:t>传播，从输出层到隐藏层，归咎于误差并在传播过程中更新权重</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E6D0438E-B9F5-490D-ADB4-AAA022C78959}"/>
              </a:ext>
            </a:extLst>
          </p:cNvPr>
          <p:cNvSpPr>
            <a:spLocks noGrp="1"/>
          </p:cNvSpPr>
          <p:nvPr>
            <p:ph type="sldNum" sz="quarter" idx="10"/>
          </p:nvPr>
        </p:nvSpPr>
        <p:spPr/>
        <p:txBody>
          <a:bodyPr/>
          <a:lstStyle/>
          <a:p>
            <a:pPr>
              <a:defRPr/>
            </a:pPr>
            <a:fld id="{3209C3FB-4AD6-4B36-A2A7-63E869CCBCB1}" type="slidenum">
              <a:rPr lang="zh-CN" altLang="en-US" smtClean="0"/>
              <a:t>128</a:t>
            </a:fld>
            <a:endParaRPr lang="en-US" altLang="zh-CN"/>
          </a:p>
        </p:txBody>
      </p:sp>
    </p:spTree>
    <p:extLst>
      <p:ext uri="{BB962C8B-B14F-4D97-AF65-F5344CB8AC3E}">
        <p14:creationId xmlns:p14="http://schemas.microsoft.com/office/powerpoint/2010/main" val="222490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40B5761-4C60-4FFC-B7E9-62C8374C5561}"/>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B9C2F362-9D7D-4B1F-BD09-00E4774C806B}"/>
              </a:ext>
            </a:extLst>
          </p:cNvPr>
          <p:cNvSpPr>
            <a:spLocks noGrp="1"/>
          </p:cNvSpPr>
          <p:nvPr>
            <p:ph type="sldNum" sz="quarter" idx="10"/>
          </p:nvPr>
        </p:nvSpPr>
        <p:spPr/>
        <p:txBody>
          <a:bodyPr/>
          <a:lstStyle/>
          <a:p>
            <a:pPr>
              <a:defRPr/>
            </a:pPr>
            <a:fld id="{3209C3FB-4AD6-4B36-A2A7-63E869CCBCB1}" type="slidenum">
              <a:rPr lang="zh-CN" altLang="en-US" smtClean="0"/>
              <a:t>129</a:t>
            </a:fld>
            <a:endParaRPr lang="en-US" altLang="zh-CN"/>
          </a:p>
        </p:txBody>
      </p:sp>
      <p:sp>
        <p:nvSpPr>
          <p:cNvPr id="5" name="标题 4"/>
          <p:cNvSpPr>
            <a:spLocks noGrp="1"/>
          </p:cNvSpPr>
          <p:nvPr>
            <p:ph type="title"/>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0" y="358288"/>
            <a:ext cx="9144000" cy="4426923"/>
          </a:xfrm>
          <a:prstGeom prst="rect">
            <a:avLst/>
          </a:prstGeom>
        </p:spPr>
      </p:pic>
    </p:spTree>
    <p:extLst>
      <p:ext uri="{BB962C8B-B14F-4D97-AF65-F5344CB8AC3E}">
        <p14:creationId xmlns:p14="http://schemas.microsoft.com/office/powerpoint/2010/main" val="301239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8B0112-6F09-425F-BFC2-1F6CD202F8B6}"/>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细胞体</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树突</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轴突</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轴突末梢</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x1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x2</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err="1">
                <a:solidFill>
                  <a:schemeClr val="tx1"/>
                </a:solidFill>
                <a:effectLst/>
                <a:latin typeface="Calibri" panose="020F0502020204030204" pitchFamily="34" charset="0"/>
                <a:ea typeface="+mj-ea"/>
                <a:cs typeface="Arial" panose="020B0604020202020204" pitchFamily="34" charset="0"/>
              </a:rPr>
              <a:t>xn</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输入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突触</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髓鞘</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有髓鞘轴突主干</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输出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突触</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末梢</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分支</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细胞核</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y</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x1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w1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w2</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w3</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y1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y2</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err="1">
                <a:solidFill>
                  <a:schemeClr val="tx1"/>
                </a:solidFill>
                <a:effectLst/>
                <a:latin typeface="Calibri" panose="020F0502020204030204" pitchFamily="34" charset="0"/>
                <a:ea typeface="+mj-ea"/>
                <a:cs typeface="Arial" panose="020B0604020202020204" pitchFamily="34" charset="0"/>
              </a:rPr>
              <a:t>ym</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x2</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x3</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数学模型</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输入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xi</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突触权重 </a:t>
            </a:r>
            <a:r>
              <a:rPr lang="en-US" altLang="zh-CN" sz="2800" b="0" i="0" kern="1200" dirty="0" err="1">
                <a:solidFill>
                  <a:schemeClr val="tx1"/>
                </a:solidFill>
                <a:effectLst/>
                <a:latin typeface="Calibri" panose="020F0502020204030204" pitchFamily="34" charset="0"/>
                <a:ea typeface="+mj-ea"/>
                <a:cs typeface="Arial" panose="020B0604020202020204" pitchFamily="34" charset="0"/>
              </a:rPr>
              <a:t>wi</a:t>
            </a:r>
            <a:endParaRPr lang="en-US" altLang="zh-CN" sz="2800" b="0" i="0" kern="1200" dirty="0">
              <a:solidFill>
                <a:schemeClr val="tx1"/>
              </a:solidFill>
              <a:effectLst/>
              <a:latin typeface="Calibri" panose="020F0502020204030204" pitchFamily="34" charset="0"/>
              <a:ea typeface="+mj-ea"/>
              <a:cs typeface="Arial" panose="020B0604020202020204" pitchFamily="34" charset="0"/>
            </a:endParaRP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偏置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b</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求和点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v</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激活函数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φ(.)</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输出 </a:t>
            </a:r>
            <a:r>
              <a:rPr lang="en-US" altLang="zh-CN" sz="2800" b="0" i="0" kern="1200" dirty="0" err="1">
                <a:solidFill>
                  <a:schemeClr val="tx1"/>
                </a:solidFill>
                <a:effectLst/>
                <a:latin typeface="Calibri" panose="020F0502020204030204" pitchFamily="34" charset="0"/>
                <a:ea typeface="+mj-ea"/>
                <a:cs typeface="Arial" panose="020B0604020202020204" pitchFamily="34" charset="0"/>
              </a:rPr>
              <a:t>yi</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从 神经元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/ˈ</a:t>
            </a:r>
            <a:r>
              <a:rPr lang="en-US" altLang="zh-CN" sz="2800" b="0" i="0" kern="1200" dirty="0" err="1">
                <a:solidFill>
                  <a:schemeClr val="tx1"/>
                </a:solidFill>
                <a:effectLst/>
                <a:latin typeface="Calibri" panose="020F0502020204030204" pitchFamily="34" charset="0"/>
                <a:ea typeface="+mj-ea"/>
                <a:cs typeface="Arial" panose="020B0604020202020204" pitchFamily="34" charset="0"/>
              </a:rPr>
              <a:t>njʊərɒn</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到 感知机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r>
              <a:rPr lang="en-US" altLang="zh-CN" sz="2800" b="0" i="0" kern="1200" dirty="0" err="1">
                <a:solidFill>
                  <a:schemeClr val="tx1"/>
                </a:solidFill>
                <a:effectLst/>
                <a:latin typeface="Calibri" panose="020F0502020204030204" pitchFamily="34" charset="0"/>
                <a:ea typeface="+mj-ea"/>
                <a:cs typeface="Arial" panose="020B0604020202020204" pitchFamily="34" charset="0"/>
              </a:rPr>
              <a:t>pəˈseptrɒn</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节点</a:t>
            </a:r>
          </a:p>
          <a:p>
            <a:endParaRPr lang="en-US" dirty="0"/>
          </a:p>
        </p:txBody>
      </p:sp>
      <p:sp>
        <p:nvSpPr>
          <p:cNvPr id="3" name="Content Placeholder 2">
            <a:extLst>
              <a:ext uri="{FF2B5EF4-FFF2-40B4-BE49-F238E27FC236}">
                <a16:creationId xmlns="" xmlns:a16="http://schemas.microsoft.com/office/drawing/2014/main" id="{08BF8D1E-202E-456C-A3C9-0B27C18E50EC}"/>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BC024C4D-EDF6-41C6-9138-A3DEF7EDCE4B}"/>
              </a:ext>
            </a:extLst>
          </p:cNvPr>
          <p:cNvSpPr>
            <a:spLocks noGrp="1"/>
          </p:cNvSpPr>
          <p:nvPr>
            <p:ph type="sldNum" sz="quarter" idx="10"/>
          </p:nvPr>
        </p:nvSpPr>
        <p:spPr/>
        <p:txBody>
          <a:bodyPr/>
          <a:lstStyle/>
          <a:p>
            <a:pPr>
              <a:defRPr/>
            </a:pPr>
            <a:fld id="{3209C3FB-4AD6-4B36-A2A7-63E869CCBCB1}" type="slidenum">
              <a:rPr lang="zh-CN" altLang="en-US" smtClean="0"/>
              <a:t>13</a:t>
            </a:fld>
            <a:endParaRPr lang="en-US" altLang="zh-CN"/>
          </a:p>
        </p:txBody>
      </p:sp>
      <p:pic>
        <p:nvPicPr>
          <p:cNvPr id="5" name="图片 4"/>
          <p:cNvPicPr>
            <a:picLocks noChangeAspect="1"/>
          </p:cNvPicPr>
          <p:nvPr/>
        </p:nvPicPr>
        <p:blipFill>
          <a:blip r:embed="rId2"/>
          <a:stretch>
            <a:fillRect/>
          </a:stretch>
        </p:blipFill>
        <p:spPr>
          <a:xfrm>
            <a:off x="26858" y="0"/>
            <a:ext cx="9090284" cy="5143500"/>
          </a:xfrm>
          <a:prstGeom prst="rect">
            <a:avLst/>
          </a:prstGeom>
        </p:spPr>
      </p:pic>
    </p:spTree>
    <p:extLst>
      <p:ext uri="{BB962C8B-B14F-4D97-AF65-F5344CB8AC3E}">
        <p14:creationId xmlns:p14="http://schemas.microsoft.com/office/powerpoint/2010/main" val="134967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0586B9-F7DF-432F-BFFB-044635536753}"/>
              </a:ext>
            </a:extLst>
          </p:cNvPr>
          <p:cNvSpPr>
            <a:spLocks noGrp="1"/>
          </p:cNvSpPr>
          <p:nvPr>
            <p:ph type="title"/>
          </p:nvPr>
        </p:nvSpPr>
        <p:spPr/>
        <p:txBody>
          <a:bodyPr/>
          <a:lstStyle/>
          <a:p>
            <a:r>
              <a:rPr lang="en-US" altLang="zh-CN" dirty="0"/>
              <a:t>3. </a:t>
            </a:r>
            <a:r>
              <a:rPr lang="zh-CN" altLang="en-US" dirty="0"/>
              <a:t>竞争学习</a:t>
            </a:r>
            <a:br>
              <a:rPr lang="zh-CN" altLang="en-US" dirty="0"/>
            </a:br>
            <a:endParaRPr lang="en-US" altLang="zh-CN"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E8AC83EA-616E-47D2-89DD-B68A4E21CB7C}"/>
              </a:ext>
            </a:extLst>
          </p:cNvPr>
          <p:cNvSpPr>
            <a:spLocks noGrp="1"/>
          </p:cNvSpPr>
          <p:nvPr>
            <p:ph idx="1"/>
          </p:nvPr>
        </p:nvSpPr>
        <p:spPr/>
        <p:txBody>
          <a:bodyPr/>
          <a:lstStyle/>
          <a:p>
            <a:r>
              <a:rPr lang="zh-CN" altLang="en-US" dirty="0" smtClean="0">
                <a:cs typeface="Arial" panose="020B0604020202020204" pitchFamily="34" charset="0"/>
              </a:rPr>
              <a:t>对每个神经元的</a:t>
            </a:r>
            <a:r>
              <a:rPr lang="en-US" altLang="zh-CN" dirty="0" smtClean="0">
                <a:cs typeface="Arial" panose="020B0604020202020204" pitchFamily="34" charset="0"/>
              </a:rPr>
              <a:t>'</a:t>
            </a:r>
            <a:r>
              <a:rPr lang="zh-CN" altLang="en-US" dirty="0" smtClean="0">
                <a:cs typeface="Arial" panose="020B0604020202020204" pitchFamily="34" charset="0"/>
              </a:rPr>
              <a:t>强度</a:t>
            </a:r>
            <a:r>
              <a:rPr lang="en-US" altLang="zh-CN" dirty="0" smtClean="0">
                <a:cs typeface="Arial" panose="020B0604020202020204" pitchFamily="34" charset="0"/>
              </a:rPr>
              <a:t>'</a:t>
            </a:r>
            <a:r>
              <a:rPr lang="zh-CN" altLang="en-US" dirty="0" smtClean="0">
                <a:cs typeface="Arial" panose="020B0604020202020204" pitchFamily="34" charset="0"/>
              </a:rPr>
              <a:t>施加限制，例如：</a:t>
            </a:r>
          </a:p>
          <a:p>
            <a:r>
              <a:rPr lang="zh-CN" altLang="en-US" dirty="0" smtClean="0">
                <a:cs typeface="Arial" panose="020B0604020202020204" pitchFamily="34" charset="0"/>
              </a:rPr>
              <a:t>∑</a:t>
            </a:r>
            <a:r>
              <a:rPr lang="en-US" altLang="zh-CN" dirty="0" err="1" smtClean="0">
                <a:cs typeface="Arial" panose="020B0604020202020204" pitchFamily="34" charset="0"/>
              </a:rPr>
              <a:t>iwji</a:t>
            </a:r>
            <a:r>
              <a:rPr lang="en-US" altLang="zh-CN" dirty="0" smtClean="0">
                <a:cs typeface="Arial" panose="020B0604020202020204" pitchFamily="34" charset="0"/>
              </a:rPr>
              <a:t>=1,∀</a:t>
            </a:r>
            <a:r>
              <a:rPr lang="en-US" altLang="zh-CN" dirty="0" smtClean="0">
                <a:cs typeface="Arial" panose="020B0604020202020204" pitchFamily="34" charset="0"/>
              </a:rPr>
              <a:t>j(14)</a:t>
            </a:r>
            <a:r>
              <a:rPr lang="zh-CN" altLang="en-US" b="1" dirty="0" smtClean="0">
                <a:cs typeface="Arial" panose="020B0604020202020204" pitchFamily="34" charset="0"/>
              </a:rPr>
              <a:t>赢家</a:t>
            </a:r>
            <a:r>
              <a:rPr lang="zh-CN" altLang="en-US" b="1" dirty="0" smtClean="0">
                <a:cs typeface="Arial" panose="020B0604020202020204" pitchFamily="34" charset="0"/>
              </a:rPr>
              <a:t>通吃：</a:t>
            </a:r>
            <a:r>
              <a:rPr lang="zh-CN" altLang="en-US" dirty="0" smtClean="0">
                <a:cs typeface="Arial" panose="020B0604020202020204" pitchFamily="34" charset="0"/>
              </a:rPr>
              <a:t> 一种允许神经元竞争</a:t>
            </a:r>
            <a:r>
              <a:rPr lang="zh-CN" altLang="en-US" b="1" dirty="0" smtClean="0">
                <a:cs typeface="Arial" panose="020B0604020202020204" pitchFamily="34" charset="0"/>
              </a:rPr>
              <a:t>响应</a:t>
            </a:r>
            <a:r>
              <a:rPr lang="zh-CN" altLang="en-US" dirty="0" smtClean="0">
                <a:cs typeface="Arial" panose="020B0604020202020204" pitchFamily="34" charset="0"/>
              </a:rPr>
              <a:t>给定输入子集的机制，使得只有一个输出神经元，或每组只有一个神经元，在任何时候是活动的（即</a:t>
            </a:r>
            <a:r>
              <a:rPr lang="en-US" altLang="zh-CN" dirty="0" smtClean="0">
                <a:cs typeface="Arial" panose="020B0604020202020204" pitchFamily="34" charset="0"/>
              </a:rPr>
              <a:t>'</a:t>
            </a:r>
            <a:r>
              <a:rPr lang="zh-CN" altLang="en-US" dirty="0" smtClean="0">
                <a:cs typeface="Arial" panose="020B0604020202020204" pitchFamily="34" charset="0"/>
              </a:rPr>
              <a:t>开启</a:t>
            </a:r>
            <a:r>
              <a:rPr lang="en-US" altLang="zh-CN" dirty="0" smtClean="0">
                <a:cs typeface="Arial" panose="020B0604020202020204" pitchFamily="34" charset="0"/>
              </a:rPr>
              <a:t>'</a:t>
            </a:r>
            <a:r>
              <a:rPr lang="zh-CN" altLang="en-US" dirty="0" smtClean="0">
                <a:cs typeface="Arial" panose="020B0604020202020204" pitchFamily="34" charset="0"/>
              </a:rPr>
              <a:t>）。</a:t>
            </a:r>
          </a:p>
        </p:txBody>
      </p:sp>
      <p:sp>
        <p:nvSpPr>
          <p:cNvPr id="4" name="Slide Number Placeholder 3">
            <a:extLst>
              <a:ext uri="{FF2B5EF4-FFF2-40B4-BE49-F238E27FC236}">
                <a16:creationId xmlns="" xmlns:a16="http://schemas.microsoft.com/office/drawing/2014/main" id="{6AF11D1A-CA2C-4B1E-BD07-FEE86BFB9060}"/>
              </a:ext>
            </a:extLst>
          </p:cNvPr>
          <p:cNvSpPr>
            <a:spLocks noGrp="1"/>
          </p:cNvSpPr>
          <p:nvPr>
            <p:ph type="sldNum" sz="quarter" idx="10"/>
          </p:nvPr>
        </p:nvSpPr>
        <p:spPr/>
        <p:txBody>
          <a:bodyPr/>
          <a:lstStyle/>
          <a:p>
            <a:pPr>
              <a:defRPr/>
            </a:pPr>
            <a:fld id="{3209C3FB-4AD6-4B36-A2A7-63E869CCBCB1}" type="slidenum">
              <a:rPr lang="zh-CN" altLang="en-US" smtClean="0"/>
              <a:t>130</a:t>
            </a:fld>
            <a:endParaRPr lang="en-US" altLang="zh-CN"/>
          </a:p>
        </p:txBody>
      </p:sp>
    </p:spTree>
    <p:extLst>
      <p:ext uri="{BB962C8B-B14F-4D97-AF65-F5344CB8AC3E}">
        <p14:creationId xmlns:p14="http://schemas.microsoft.com/office/powerpoint/2010/main" val="315651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4E87B9-137A-44E9-A681-FA31B2EB1874}"/>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竞争</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学习</a:t>
            </a:r>
            <a:endParaRPr lang="en-US" dirty="0"/>
          </a:p>
        </p:txBody>
      </p:sp>
      <p:sp>
        <p:nvSpPr>
          <p:cNvPr id="3" name="Content Placeholder 2">
            <a:extLst>
              <a:ext uri="{FF2B5EF4-FFF2-40B4-BE49-F238E27FC236}">
                <a16:creationId xmlns="" xmlns:a16="http://schemas.microsoft.com/office/drawing/2014/main" id="{2212D3E5-2A73-475B-B8A1-C5291FAD9D60}"/>
              </a:ext>
            </a:extLst>
          </p:cNvPr>
          <p:cNvSpPr>
            <a:spLocks noGrp="1"/>
          </p:cNvSpPr>
          <p:nvPr>
            <p:ph idx="1"/>
          </p:nvPr>
        </p:nvSpPr>
        <p:spPr/>
        <p:txBody>
          <a:bodyPr/>
          <a:lstStyle/>
          <a:p>
            <a:endParaRPr lang="zh-CN" altLang="en-US" b="1" dirty="0">
              <a:cs typeface="Arial" panose="020B0604020202020204" pitchFamily="34" charset="0"/>
            </a:endParaRPr>
          </a:p>
          <a:p>
            <a:r>
              <a:rPr lang="zh-CN" altLang="en-US" dirty="0">
                <a:cs typeface="Arial" panose="020B0604020202020204" pitchFamily="34" charset="0"/>
              </a:rPr>
              <a:t>标准的竞争学习规则通过以下方式调整突触权重：</a:t>
            </a:r>
          </a:p>
          <a:p>
            <a:r>
              <a:rPr lang="en-US" altLang="zh-CN" dirty="0" err="1">
                <a:cs typeface="Arial" panose="020B0604020202020204" pitchFamily="34" charset="0"/>
              </a:rPr>
              <a:t>Δwji</a:t>
            </a:r>
            <a:r>
              <a:rPr lang="en-US" altLang="zh-CN" dirty="0">
                <a:cs typeface="Arial" panose="020B0604020202020204" pitchFamily="34" charset="0"/>
              </a:rPr>
              <a:t>={η(xi−</a:t>
            </a:r>
            <a:r>
              <a:rPr lang="en-US" altLang="zh-CN" dirty="0" err="1">
                <a:cs typeface="Arial" panose="020B0604020202020204" pitchFamily="34" charset="0"/>
              </a:rPr>
              <a:t>wji</a:t>
            </a:r>
            <a:r>
              <a:rPr lang="en-US" altLang="zh-CN" dirty="0">
                <a:cs typeface="Arial" panose="020B0604020202020204" pitchFamily="34" charset="0"/>
              </a:rPr>
              <a:t>),j+(15)0,j−Δ</a:t>
            </a:r>
            <a:r>
              <a:rPr lang="en-US" altLang="zh-CN" i="1" dirty="0">
                <a:cs typeface="Arial" panose="020B0604020202020204" pitchFamily="34" charset="0"/>
              </a:rPr>
              <a:t>wji</a:t>
            </a:r>
            <a:r>
              <a:rPr lang="zh-CN" altLang="en-US" dirty="0">
                <a:cs typeface="Arial" panose="020B0604020202020204" pitchFamily="34" charset="0"/>
              </a:rPr>
              <a:t>​</a:t>
            </a:r>
            <a:r>
              <a:rPr lang="en-US" altLang="zh-CN" dirty="0">
                <a:cs typeface="Arial" panose="020B0604020202020204" pitchFamily="34" charset="0"/>
              </a:rPr>
              <a:t>={</a:t>
            </a:r>
            <a:r>
              <a:rPr lang="en-US" altLang="zh-CN" i="1" dirty="0">
                <a:cs typeface="Arial" panose="020B0604020202020204" pitchFamily="34" charset="0"/>
              </a:rPr>
              <a:t>η</a:t>
            </a:r>
            <a:r>
              <a:rPr lang="en-US" altLang="zh-CN" dirty="0">
                <a:cs typeface="Arial" panose="020B0604020202020204" pitchFamily="34" charset="0"/>
              </a:rPr>
              <a:t>(</a:t>
            </a:r>
            <a:r>
              <a:rPr lang="en-US" altLang="zh-CN" i="1" dirty="0">
                <a:cs typeface="Arial" panose="020B0604020202020204" pitchFamily="34" charset="0"/>
              </a:rPr>
              <a:t>xi</a:t>
            </a:r>
            <a:r>
              <a:rPr lang="zh-CN" altLang="en-US" dirty="0">
                <a:cs typeface="Arial" panose="020B0604020202020204" pitchFamily="34" charset="0"/>
              </a:rPr>
              <a:t>​−</a:t>
            </a:r>
            <a:r>
              <a:rPr lang="en-US" altLang="zh-CN" i="1" dirty="0" err="1">
                <a:cs typeface="Arial" panose="020B0604020202020204" pitchFamily="34" charset="0"/>
              </a:rPr>
              <a:t>wji</a:t>
            </a:r>
            <a:r>
              <a:rPr lang="zh-CN" altLang="en-US" dirty="0">
                <a:cs typeface="Arial" panose="020B0604020202020204" pitchFamily="34" charset="0"/>
              </a:rPr>
              <a:t>​</a:t>
            </a:r>
            <a:r>
              <a:rPr lang="en-US" altLang="zh-CN" dirty="0">
                <a:cs typeface="Arial" panose="020B0604020202020204" pitchFamily="34" charset="0"/>
              </a:rPr>
              <a:t>),0,​</a:t>
            </a:r>
            <a:r>
              <a:rPr lang="en-US" altLang="zh-CN" i="1" dirty="0">
                <a:cs typeface="Arial" panose="020B0604020202020204" pitchFamily="34" charset="0"/>
              </a:rPr>
              <a:t>j</a:t>
            </a:r>
            <a:r>
              <a:rPr lang="en-US" altLang="zh-CN" dirty="0">
                <a:cs typeface="Arial" panose="020B0604020202020204" pitchFamily="34" charset="0"/>
              </a:rPr>
              <a:t>+(15)</a:t>
            </a:r>
            <a:r>
              <a:rPr lang="en-US" altLang="zh-CN" i="1" dirty="0">
                <a:cs typeface="Arial" panose="020B0604020202020204" pitchFamily="34" charset="0"/>
              </a:rPr>
              <a:t>j</a:t>
            </a:r>
            <a:r>
              <a:rPr lang="zh-CN" altLang="en-US" dirty="0">
                <a:cs typeface="Arial" panose="020B0604020202020204" pitchFamily="34" charset="0"/>
              </a:rPr>
              <a:t>−​其中，</a:t>
            </a:r>
            <a:br>
              <a:rPr lang="zh-CN" altLang="en-US" dirty="0">
                <a:cs typeface="Arial" panose="020B0604020202020204" pitchFamily="34" charset="0"/>
              </a:rPr>
            </a:br>
            <a:r>
              <a:rPr lang="en-US" altLang="zh-CN" dirty="0">
                <a:cs typeface="Arial" panose="020B0604020202020204" pitchFamily="34" charset="0"/>
              </a:rPr>
              <a:t>j+</a:t>
            </a:r>
            <a:r>
              <a:rPr lang="zh-CN" altLang="en-US" dirty="0">
                <a:cs typeface="Arial" panose="020B0604020202020204" pitchFamily="34" charset="0"/>
              </a:rPr>
              <a:t>，如果神经元 </a:t>
            </a:r>
            <a:r>
              <a:rPr lang="en-US" altLang="zh-CN" dirty="0">
                <a:cs typeface="Arial" panose="020B0604020202020204" pitchFamily="34" charset="0"/>
              </a:rPr>
              <a:t>j </a:t>
            </a:r>
            <a:r>
              <a:rPr lang="zh-CN" altLang="en-US" dirty="0">
                <a:cs typeface="Arial" panose="020B0604020202020204" pitchFamily="34" charset="0"/>
              </a:rPr>
              <a:t>赢得竞争；</a:t>
            </a:r>
            <a:br>
              <a:rPr lang="zh-CN" altLang="en-US" dirty="0">
                <a:cs typeface="Arial" panose="020B0604020202020204" pitchFamily="34" charset="0"/>
              </a:rPr>
            </a:br>
            <a:r>
              <a:rPr lang="en-US" altLang="zh-CN" dirty="0">
                <a:cs typeface="Arial" panose="020B0604020202020204" pitchFamily="34" charset="0"/>
              </a:rPr>
              <a:t>j–</a:t>
            </a:r>
            <a:r>
              <a:rPr lang="zh-CN" altLang="en-US" dirty="0">
                <a:cs typeface="Arial" panose="020B0604020202020204" pitchFamily="34" charset="0"/>
              </a:rPr>
              <a:t>，如果神经元 </a:t>
            </a:r>
            <a:r>
              <a:rPr lang="en-US" altLang="zh-CN" dirty="0">
                <a:cs typeface="Arial" panose="020B0604020202020204" pitchFamily="34" charset="0"/>
              </a:rPr>
              <a:t>j </a:t>
            </a:r>
            <a:r>
              <a:rPr lang="zh-CN" altLang="en-US" dirty="0">
                <a:cs typeface="Arial" panose="020B0604020202020204" pitchFamily="34" charset="0"/>
              </a:rPr>
              <a:t>输掉竞争。</a:t>
            </a:r>
          </a:p>
          <a:p>
            <a:endParaRPr lang="en-US" dirty="0"/>
          </a:p>
        </p:txBody>
      </p:sp>
      <p:sp>
        <p:nvSpPr>
          <p:cNvPr id="4" name="Slide Number Placeholder 3">
            <a:extLst>
              <a:ext uri="{FF2B5EF4-FFF2-40B4-BE49-F238E27FC236}">
                <a16:creationId xmlns="" xmlns:a16="http://schemas.microsoft.com/office/drawing/2014/main" id="{607B5140-65B5-4CA5-BAC1-1BD432D9110E}"/>
              </a:ext>
            </a:extLst>
          </p:cNvPr>
          <p:cNvSpPr>
            <a:spLocks noGrp="1"/>
          </p:cNvSpPr>
          <p:nvPr>
            <p:ph type="sldNum" sz="quarter" idx="10"/>
          </p:nvPr>
        </p:nvSpPr>
        <p:spPr/>
        <p:txBody>
          <a:bodyPr/>
          <a:lstStyle/>
          <a:p>
            <a:pPr>
              <a:defRPr/>
            </a:pPr>
            <a:fld id="{3209C3FB-4AD6-4B36-A2A7-63E869CCBCB1}" type="slidenum">
              <a:rPr lang="zh-CN" altLang="en-US" smtClean="0"/>
              <a:t>131</a:t>
            </a:fld>
            <a:endParaRPr lang="en-US" altLang="zh-CN"/>
          </a:p>
        </p:txBody>
      </p:sp>
    </p:spTree>
    <p:extLst>
      <p:ext uri="{BB962C8B-B14F-4D97-AF65-F5344CB8AC3E}">
        <p14:creationId xmlns:p14="http://schemas.microsoft.com/office/powerpoint/2010/main" val="138514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7A4948-D39A-4425-8A64-AC12E12C1565}"/>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4.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达尔文选择性学习与达尔文机</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0A46A29F-75A4-4235-BFEF-D576C9AC7A15}"/>
              </a:ext>
            </a:extLst>
          </p:cNvPr>
          <p:cNvSpPr>
            <a:spLocks noGrp="1"/>
          </p:cNvSpPr>
          <p:nvPr>
            <p:ph idx="1"/>
          </p:nvPr>
        </p:nvSpPr>
        <p:spPr/>
        <p:txBody>
          <a:bodyPr/>
          <a:lstStyle/>
          <a:p>
            <a:r>
              <a:rPr lang="zh-CN" altLang="en-US" dirty="0">
                <a:cs typeface="Arial" panose="020B0604020202020204" pitchFamily="34" charset="0"/>
              </a:rPr>
              <a:t>两种学习机制基本上都</a:t>
            </a:r>
            <a:r>
              <a:rPr lang="zh-CN" altLang="en-US" dirty="0" smtClean="0">
                <a:cs typeface="Arial" panose="020B0604020202020204" pitchFamily="34" charset="0"/>
              </a:rPr>
              <a:t>与</a:t>
            </a:r>
            <a:r>
              <a:rPr lang="en-US" altLang="zh-CN" dirty="0" smtClean="0">
                <a:cs typeface="Arial" panose="020B0604020202020204" pitchFamily="34" charset="0"/>
              </a:rPr>
              <a:t>'</a:t>
            </a:r>
            <a:r>
              <a:rPr lang="zh-CN" altLang="en-US" dirty="0">
                <a:cs typeface="Arial" panose="020B0604020202020204" pitchFamily="34" charset="0"/>
              </a:rPr>
              <a:t>适者生存</a:t>
            </a:r>
            <a:r>
              <a:rPr lang="en-US" altLang="zh-CN" dirty="0">
                <a:cs typeface="Arial" panose="020B0604020202020204" pitchFamily="34" charset="0"/>
              </a:rPr>
              <a:t>'</a:t>
            </a:r>
            <a:r>
              <a:rPr lang="zh-CN" altLang="en-US" dirty="0">
                <a:cs typeface="Arial" panose="020B0604020202020204" pitchFamily="34" charset="0"/>
              </a:rPr>
              <a:t>的达尔文原则相关。</a:t>
            </a:r>
          </a:p>
          <a:p>
            <a:r>
              <a:rPr lang="zh-CN" altLang="en-US" dirty="0">
                <a:cs typeface="Arial" panose="020B0604020202020204" pitchFamily="34" charset="0"/>
              </a:rPr>
              <a:t>通过染色体编码和遗传算法</a:t>
            </a:r>
            <a:r>
              <a:rPr lang="zh-CN" altLang="en-US" dirty="0" smtClean="0">
                <a:cs typeface="Arial" panose="020B0604020202020204" pitchFamily="34" charset="0"/>
              </a:rPr>
              <a:t>，人工神经网络</a:t>
            </a:r>
            <a:r>
              <a:rPr lang="zh-CN" altLang="en-US" dirty="0">
                <a:cs typeface="Arial" panose="020B0604020202020204" pitchFamily="34" charset="0"/>
              </a:rPr>
              <a:t>的架构可以从父</a:t>
            </a:r>
            <a:r>
              <a:rPr lang="zh-CN" altLang="en-US" dirty="0" smtClean="0">
                <a:cs typeface="Arial" panose="020B0604020202020204" pitchFamily="34" charset="0"/>
              </a:rPr>
              <a:t>网络被</a:t>
            </a:r>
            <a:r>
              <a:rPr lang="zh-CN" altLang="en-US" dirty="0">
                <a:cs typeface="Arial" panose="020B0604020202020204" pitchFamily="34" charset="0"/>
              </a:rPr>
              <a:t>修剪（裁剪为适当的子网络</a:t>
            </a:r>
            <a:r>
              <a:rPr lang="zh-CN" altLang="en-US" dirty="0" smtClean="0">
                <a:cs typeface="Arial" panose="020B0604020202020204" pitchFamily="34" charset="0"/>
              </a:rPr>
              <a:t>），即</a:t>
            </a:r>
            <a:r>
              <a:rPr lang="zh-CN" altLang="en-US" dirty="0">
                <a:cs typeface="Arial" panose="020B0604020202020204" pitchFamily="34" charset="0"/>
              </a:rPr>
              <a:t>，架构和权重可以同时训练</a:t>
            </a:r>
          </a:p>
          <a:p>
            <a:r>
              <a:rPr lang="zh-CN" altLang="en-US" dirty="0">
                <a:cs typeface="Arial" panose="020B0604020202020204" pitchFamily="34" charset="0"/>
              </a:rPr>
              <a:t>（详见 </a:t>
            </a:r>
            <a:r>
              <a:rPr lang="en-US" altLang="zh-CN" dirty="0">
                <a:cs typeface="Arial" panose="020B0604020202020204" pitchFamily="34" charset="0"/>
              </a:rPr>
              <a:t>[Li and </a:t>
            </a:r>
            <a:r>
              <a:rPr lang="en-US" altLang="zh-CN" dirty="0" err="1" smtClean="0">
                <a:cs typeface="Arial" panose="020B0604020202020204" pitchFamily="34" charset="0"/>
              </a:rPr>
              <a:t>Hau</a:t>
            </a:r>
            <a:r>
              <a:rPr lang="en-US" altLang="zh-CN" dirty="0" smtClean="0">
                <a:cs typeface="Arial" panose="020B0604020202020204" pitchFamily="34" charset="0"/>
              </a:rPr>
              <a:t>βler(1996</a:t>
            </a:r>
            <a:r>
              <a:rPr lang="en-US" altLang="zh-CN" dirty="0">
                <a:cs typeface="Arial" panose="020B0604020202020204" pitchFamily="34" charset="0"/>
              </a:rPr>
              <a:t>)])[22</a:t>
            </a:r>
            <a:r>
              <a:rPr lang="en-US" altLang="zh-CN" dirty="0" smtClean="0">
                <a:cs typeface="Arial" panose="020B0604020202020204" pitchFamily="34" charset="0"/>
              </a:rPr>
              <a:t>]</a:t>
            </a:r>
            <a:endParaRPr lang="en-US" altLang="zh-CN"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EE350A3D-BD06-408F-9E33-E924B9878801}"/>
              </a:ext>
            </a:extLst>
          </p:cNvPr>
          <p:cNvSpPr>
            <a:spLocks noGrp="1"/>
          </p:cNvSpPr>
          <p:nvPr>
            <p:ph type="sldNum" sz="quarter" idx="10"/>
          </p:nvPr>
        </p:nvSpPr>
        <p:spPr/>
        <p:txBody>
          <a:bodyPr/>
          <a:lstStyle/>
          <a:p>
            <a:pPr>
              <a:defRPr/>
            </a:pPr>
            <a:fld id="{3209C3FB-4AD6-4B36-A2A7-63E869CCBCB1}" type="slidenum">
              <a:rPr lang="zh-CN" altLang="en-US" smtClean="0"/>
              <a:t>132</a:t>
            </a:fld>
            <a:endParaRPr lang="en-US" altLang="zh-CN"/>
          </a:p>
        </p:txBody>
      </p:sp>
    </p:spTree>
    <p:extLst>
      <p:ext uri="{BB962C8B-B14F-4D97-AF65-F5344CB8AC3E}">
        <p14:creationId xmlns:p14="http://schemas.microsoft.com/office/powerpoint/2010/main" val="215640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AB44CF-4BF1-42F6-9BC5-151D066B5A59}"/>
              </a:ext>
            </a:extLst>
          </p:cNvPr>
          <p:cNvSpPr>
            <a:spLocks noGrp="1"/>
          </p:cNvSpPr>
          <p:nvPr>
            <p:ph type="title"/>
          </p:nvPr>
        </p:nvSpPr>
        <p:spPr/>
        <p:txBody>
          <a:bodyPr/>
          <a:lstStyle/>
          <a:p>
            <a:endParaRPr lang="en-US" dirty="0"/>
          </a:p>
        </p:txBody>
      </p:sp>
      <p:pic>
        <p:nvPicPr>
          <p:cNvPr id="5" name="内容占位符 4"/>
          <p:cNvPicPr>
            <a:picLocks noGrp="1" noChangeAspect="1"/>
          </p:cNvPicPr>
          <p:nvPr>
            <p:ph idx="1"/>
          </p:nvPr>
        </p:nvPicPr>
        <p:blipFill>
          <a:blip r:embed="rId2"/>
          <a:stretch>
            <a:fillRect/>
          </a:stretch>
        </p:blipFill>
        <p:spPr>
          <a:xfrm>
            <a:off x="1948604" y="842963"/>
            <a:ext cx="5442054" cy="3870325"/>
          </a:xfrm>
          <a:prstGeom prst="rect">
            <a:avLst/>
          </a:prstGeom>
        </p:spPr>
      </p:pic>
      <p:sp>
        <p:nvSpPr>
          <p:cNvPr id="4" name="Slide Number Placeholder 3">
            <a:extLst>
              <a:ext uri="{FF2B5EF4-FFF2-40B4-BE49-F238E27FC236}">
                <a16:creationId xmlns="" xmlns:a16="http://schemas.microsoft.com/office/drawing/2014/main" id="{B5994859-B2A1-43D4-80A6-2E7C8BDC7429}"/>
              </a:ext>
            </a:extLst>
          </p:cNvPr>
          <p:cNvSpPr>
            <a:spLocks noGrp="1"/>
          </p:cNvSpPr>
          <p:nvPr>
            <p:ph type="sldNum" sz="quarter" idx="10"/>
          </p:nvPr>
        </p:nvSpPr>
        <p:spPr/>
        <p:txBody>
          <a:bodyPr/>
          <a:lstStyle/>
          <a:p>
            <a:pPr>
              <a:defRPr/>
            </a:pPr>
            <a:fld id="{3209C3FB-4AD6-4B36-A2A7-63E869CCBCB1}" type="slidenum">
              <a:rPr lang="zh-CN" altLang="en-US" smtClean="0"/>
              <a:t>133</a:t>
            </a:fld>
            <a:endParaRPr lang="en-US" altLang="zh-CN"/>
          </a:p>
        </p:txBody>
      </p:sp>
    </p:spTree>
    <p:extLst>
      <p:ext uri="{BB962C8B-B14F-4D97-AF65-F5344CB8AC3E}">
        <p14:creationId xmlns:p14="http://schemas.microsoft.com/office/powerpoint/2010/main" val="303575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B20841-A056-4226-AB96-FAC62A94C689}"/>
              </a:ext>
            </a:extLst>
          </p:cNvPr>
          <p:cNvSpPr>
            <a:spLocks noGrp="1"/>
          </p:cNvSpPr>
          <p:nvPr>
            <p:ph type="title"/>
          </p:nvPr>
        </p:nvSpPr>
        <p:spPr/>
        <p:txBody>
          <a:bodyPr/>
          <a:lstStyle/>
          <a:p>
            <a:r>
              <a:rPr lang="en-US" altLang="zh-CN" sz="2800" b="0" i="0" kern="1200" dirty="0">
                <a:solidFill>
                  <a:schemeClr val="tx1"/>
                </a:solidFill>
                <a:effectLst/>
                <a:latin typeface="Calibri" panose="020F0502020204030204" pitchFamily="34" charset="0"/>
                <a:ea typeface="+mj-ea"/>
                <a:cs typeface="Arial" panose="020B0604020202020204" pitchFamily="34" charset="0"/>
              </a:rPr>
              <a:t>Microsoft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CNTK</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Caffe</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P Y T Ö R C H</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Caffe2</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Chainer</a:t>
            </a:r>
          </a:p>
          <a:p>
            <a:r>
              <a:rPr lang="en-US" altLang="zh-CN" sz="2800" b="0" i="0" kern="1200" dirty="0">
                <a:solidFill>
                  <a:schemeClr val="tx1"/>
                </a:solidFill>
                <a:effectLst/>
                <a:latin typeface="Calibri" panose="020F0502020204030204" pitchFamily="34" charset="0"/>
                <a:ea typeface="+mj-ea"/>
                <a:cs typeface="Arial" panose="020B0604020202020204" pitchFamily="34" charset="0"/>
              </a:rPr>
              <a:t>K</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err="1">
                <a:solidFill>
                  <a:schemeClr val="tx1"/>
                </a:solidFill>
                <a:effectLst/>
                <a:latin typeface="Calibri" panose="020F0502020204030204" pitchFamily="34" charset="0"/>
                <a:ea typeface="+mj-ea"/>
                <a:cs typeface="Arial" panose="020B0604020202020204" pitchFamily="34" charset="0"/>
              </a:rPr>
              <a:t>Keras</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TensorFlow</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err="1">
                <a:solidFill>
                  <a:schemeClr val="tx1"/>
                </a:solidFill>
                <a:effectLst/>
                <a:latin typeface="Calibri" panose="020F0502020204030204" pitchFamily="34" charset="0"/>
                <a:ea typeface="+mj-ea"/>
                <a:cs typeface="Arial" panose="020B0604020202020204" pitchFamily="34" charset="0"/>
              </a:rPr>
              <a:t>theanig</a:t>
            </a:r>
            <a:endParaRPr lang="en-US" altLang="zh-CN" sz="2800" b="0" i="0" kern="1200" dirty="0">
              <a:solidFill>
                <a:schemeClr val="tx1"/>
              </a:solidFill>
              <a:effectLst/>
              <a:latin typeface="Calibri" panose="020F0502020204030204" pitchFamily="34" charset="0"/>
              <a:ea typeface="+mj-ea"/>
              <a:cs typeface="Arial" panose="020B0604020202020204" pitchFamily="34" charset="0"/>
            </a:endParaRPr>
          </a:p>
          <a:p>
            <a:r>
              <a:rPr lang="en-US" altLang="zh-CN" sz="2800" b="0" i="0" kern="1200" dirty="0" err="1">
                <a:solidFill>
                  <a:schemeClr val="tx1"/>
                </a:solidFill>
                <a:effectLst/>
                <a:latin typeface="Calibri" panose="020F0502020204030204" pitchFamily="34" charset="0"/>
                <a:ea typeface="+mj-ea"/>
                <a:cs typeface="Arial" panose="020B0604020202020204" pitchFamily="34" charset="0"/>
              </a:rPr>
              <a:t>dy</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/net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err="1">
                <a:solidFill>
                  <a:schemeClr val="tx1"/>
                </a:solidFill>
                <a:effectLst/>
                <a:latin typeface="Calibri" panose="020F0502020204030204" pitchFamily="34" charset="0"/>
                <a:ea typeface="+mj-ea"/>
                <a:cs typeface="Arial" panose="020B0604020202020204" pitchFamily="34" charset="0"/>
              </a:rPr>
              <a:t>mxnet</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GLUON</a:t>
            </a:r>
          </a:p>
          <a:p>
            <a:endParaRPr lang="en-US" dirty="0"/>
          </a:p>
        </p:txBody>
      </p:sp>
      <p:sp>
        <p:nvSpPr>
          <p:cNvPr id="3" name="Content Placeholder 2">
            <a:extLst>
              <a:ext uri="{FF2B5EF4-FFF2-40B4-BE49-F238E27FC236}">
                <a16:creationId xmlns="" xmlns:a16="http://schemas.microsoft.com/office/drawing/2014/main" id="{ACC6C3C9-9A82-49F5-9500-B7DE97CC7EE2}"/>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B80AD950-2491-4ADC-B218-38E19AA2A31E}"/>
              </a:ext>
            </a:extLst>
          </p:cNvPr>
          <p:cNvSpPr>
            <a:spLocks noGrp="1"/>
          </p:cNvSpPr>
          <p:nvPr>
            <p:ph type="sldNum" sz="quarter" idx="10"/>
          </p:nvPr>
        </p:nvSpPr>
        <p:spPr/>
        <p:txBody>
          <a:bodyPr/>
          <a:lstStyle/>
          <a:p>
            <a:pPr>
              <a:defRPr/>
            </a:pPr>
            <a:fld id="{3209C3FB-4AD6-4B36-A2A7-63E869CCBCB1}" type="slidenum">
              <a:rPr lang="zh-CN" altLang="en-US" smtClean="0"/>
              <a:t>134</a:t>
            </a:fld>
            <a:endParaRPr lang="en-US" altLang="zh-CN"/>
          </a:p>
        </p:txBody>
      </p:sp>
      <p:pic>
        <p:nvPicPr>
          <p:cNvPr id="5" name="图片 4"/>
          <p:cNvPicPr>
            <a:picLocks noChangeAspect="1"/>
          </p:cNvPicPr>
          <p:nvPr/>
        </p:nvPicPr>
        <p:blipFill>
          <a:blip r:embed="rId2"/>
          <a:stretch>
            <a:fillRect/>
          </a:stretch>
        </p:blipFill>
        <p:spPr>
          <a:xfrm>
            <a:off x="27781" y="0"/>
            <a:ext cx="9088438" cy="5143500"/>
          </a:xfrm>
          <a:prstGeom prst="rect">
            <a:avLst/>
          </a:prstGeom>
        </p:spPr>
      </p:pic>
    </p:spTree>
    <p:extLst>
      <p:ext uri="{BB962C8B-B14F-4D97-AF65-F5344CB8AC3E}">
        <p14:creationId xmlns:p14="http://schemas.microsoft.com/office/powerpoint/2010/main" val="29002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31E144-124A-47D8-B9F6-89F2BE184486}"/>
              </a:ext>
            </a:extLst>
          </p:cNvPr>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应用</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4FCA3A76-BC61-4065-9782-D69CF6CD0F73}"/>
              </a:ext>
            </a:extLst>
          </p:cNvPr>
          <p:cNvSpPr>
            <a:spLocks noGrp="1"/>
          </p:cNvSpPr>
          <p:nvPr>
            <p:ph idx="1"/>
          </p:nvPr>
        </p:nvSpPr>
        <p:spPr/>
        <p:txBody>
          <a:bodyPr/>
          <a:lstStyle/>
          <a:p>
            <a:r>
              <a:rPr lang="zh-CN" altLang="en-US" dirty="0">
                <a:cs typeface="Arial" panose="020B0604020202020204" pitchFamily="34" charset="0"/>
              </a:rPr>
              <a:t>计算机视觉（面部识别）</a:t>
            </a:r>
          </a:p>
          <a:p>
            <a:r>
              <a:rPr lang="zh-CN" altLang="en-US" dirty="0">
                <a:cs typeface="Arial" panose="020B0604020202020204" pitchFamily="34" charset="0"/>
              </a:rPr>
              <a:t>自然语言处理</a:t>
            </a:r>
            <a:r>
              <a:rPr lang="en-US" altLang="zh-CN" dirty="0">
                <a:cs typeface="Arial" panose="020B0604020202020204" pitchFamily="34" charset="0"/>
              </a:rPr>
              <a:t>[8]</a:t>
            </a:r>
            <a:r>
              <a:rPr lang="zh-CN" altLang="en-US" dirty="0">
                <a:cs typeface="Arial" panose="020B0604020202020204" pitchFamily="34" charset="0"/>
              </a:rPr>
              <a:t>：</a:t>
            </a:r>
            <a:br>
              <a:rPr lang="zh-CN" altLang="en-US" dirty="0">
                <a:cs typeface="Arial" panose="020B0604020202020204" pitchFamily="34" charset="0"/>
              </a:rPr>
            </a:br>
            <a:r>
              <a:rPr lang="en-US" altLang="zh-CN" i="1" dirty="0">
                <a:cs typeface="Arial" panose="020B0604020202020204" pitchFamily="34" charset="0"/>
              </a:rPr>
              <a:t>1. </a:t>
            </a:r>
            <a:r>
              <a:rPr lang="zh-CN" altLang="en-US" i="1" dirty="0">
                <a:cs typeface="Arial" panose="020B0604020202020204" pitchFamily="34" charset="0"/>
              </a:rPr>
              <a:t>文本分类和分类</a:t>
            </a:r>
            <a:r>
              <a:rPr lang="zh-CN" altLang="en-US" dirty="0">
                <a:cs typeface="Arial" panose="020B0604020202020204" pitchFamily="34" charset="0"/>
              </a:rPr>
              <a:t/>
            </a:r>
            <a:br>
              <a:rPr lang="zh-CN" altLang="en-US" dirty="0">
                <a:cs typeface="Arial" panose="020B0604020202020204" pitchFamily="34" charset="0"/>
              </a:rPr>
            </a:br>
            <a:r>
              <a:rPr lang="en-US" altLang="zh-CN" i="1" dirty="0">
                <a:cs typeface="Arial" panose="020B0604020202020204" pitchFamily="34" charset="0"/>
              </a:rPr>
              <a:t>2. </a:t>
            </a:r>
            <a:r>
              <a:rPr lang="zh-CN" altLang="en-US" i="1" dirty="0">
                <a:cs typeface="Arial" panose="020B0604020202020204" pitchFamily="34" charset="0"/>
              </a:rPr>
              <a:t>命名实体识别</a:t>
            </a:r>
            <a:r>
              <a:rPr lang="zh-CN" altLang="en-US" dirty="0">
                <a:cs typeface="Arial" panose="020B0604020202020204" pitchFamily="34" charset="0"/>
              </a:rPr>
              <a:t/>
            </a:r>
            <a:br>
              <a:rPr lang="zh-CN" altLang="en-US" dirty="0">
                <a:cs typeface="Arial" panose="020B0604020202020204" pitchFamily="34" charset="0"/>
              </a:rPr>
            </a:br>
            <a:r>
              <a:rPr lang="en-US" altLang="zh-CN" i="1" dirty="0">
                <a:cs typeface="Arial" panose="020B0604020202020204" pitchFamily="34" charset="0"/>
              </a:rPr>
              <a:t>3. </a:t>
            </a:r>
            <a:r>
              <a:rPr lang="zh-CN" altLang="en-US" i="1" dirty="0">
                <a:cs typeface="Arial" panose="020B0604020202020204" pitchFamily="34" charset="0"/>
              </a:rPr>
              <a:t>词性标注</a:t>
            </a:r>
            <a:r>
              <a:rPr lang="zh-CN" altLang="en-US" dirty="0">
                <a:cs typeface="Arial" panose="020B0604020202020204" pitchFamily="34" charset="0"/>
              </a:rPr>
              <a:t/>
            </a:r>
            <a:br>
              <a:rPr lang="zh-CN" altLang="en-US" dirty="0">
                <a:cs typeface="Arial" panose="020B0604020202020204" pitchFamily="34" charset="0"/>
              </a:rPr>
            </a:br>
            <a:r>
              <a:rPr lang="en-US" altLang="zh-CN" i="1" dirty="0">
                <a:cs typeface="Arial" panose="020B0604020202020204" pitchFamily="34" charset="0"/>
              </a:rPr>
              <a:t>4. </a:t>
            </a:r>
            <a:r>
              <a:rPr lang="zh-CN" altLang="en-US" i="1" dirty="0">
                <a:cs typeface="Arial" panose="020B0604020202020204" pitchFamily="34" charset="0"/>
              </a:rPr>
              <a:t>语义解析和问答</a:t>
            </a:r>
            <a:r>
              <a:rPr lang="zh-CN" altLang="en-US" dirty="0">
                <a:cs typeface="Arial" panose="020B0604020202020204" pitchFamily="34" charset="0"/>
              </a:rPr>
              <a:t/>
            </a:r>
            <a:br>
              <a:rPr lang="zh-CN" altLang="en-US" dirty="0">
                <a:cs typeface="Arial" panose="020B0604020202020204" pitchFamily="34" charset="0"/>
              </a:rPr>
            </a:br>
            <a:r>
              <a:rPr lang="en-US" altLang="zh-CN" i="1" dirty="0">
                <a:cs typeface="Arial" panose="020B0604020202020204" pitchFamily="34" charset="0"/>
              </a:rPr>
              <a:t>5. </a:t>
            </a:r>
            <a:r>
              <a:rPr lang="zh-CN" altLang="en-US" i="1" dirty="0">
                <a:cs typeface="Arial" panose="020B0604020202020204" pitchFamily="34" charset="0"/>
              </a:rPr>
              <a:t>释义检测</a:t>
            </a:r>
            <a:r>
              <a:rPr lang="zh-CN" altLang="en-US" dirty="0">
                <a:cs typeface="Arial" panose="020B0604020202020204" pitchFamily="34" charset="0"/>
              </a:rPr>
              <a:t/>
            </a:r>
            <a:br>
              <a:rPr lang="zh-CN" altLang="en-US" dirty="0">
                <a:cs typeface="Arial" panose="020B0604020202020204" pitchFamily="34" charset="0"/>
              </a:rPr>
            </a:br>
            <a:r>
              <a:rPr lang="en-US" altLang="zh-CN" i="1" dirty="0">
                <a:cs typeface="Arial" panose="020B0604020202020204" pitchFamily="34" charset="0"/>
              </a:rPr>
              <a:t>6. </a:t>
            </a:r>
            <a:r>
              <a:rPr lang="zh-CN" altLang="en-US" i="1" dirty="0">
                <a:cs typeface="Arial" panose="020B0604020202020204" pitchFamily="34" charset="0"/>
              </a:rPr>
              <a:t>语言生成和多文档摘要</a:t>
            </a:r>
            <a:r>
              <a:rPr lang="zh-CN" altLang="en-US" dirty="0">
                <a:cs typeface="Arial" panose="020B0604020202020204" pitchFamily="34" charset="0"/>
              </a:rPr>
              <a:t/>
            </a:r>
            <a:br>
              <a:rPr lang="zh-CN" altLang="en-US" dirty="0">
                <a:cs typeface="Arial" panose="020B0604020202020204" pitchFamily="34" charset="0"/>
              </a:rPr>
            </a:br>
            <a:r>
              <a:rPr lang="en-US" altLang="zh-CN" i="1" dirty="0">
                <a:cs typeface="Arial" panose="020B0604020202020204" pitchFamily="34" charset="0"/>
              </a:rPr>
              <a:t>7. </a:t>
            </a:r>
            <a:r>
              <a:rPr lang="zh-CN" altLang="en-US" i="1" dirty="0">
                <a:cs typeface="Arial" panose="020B0604020202020204" pitchFamily="34" charset="0"/>
              </a:rPr>
              <a:t>机器翻译</a:t>
            </a:r>
            <a:r>
              <a:rPr lang="zh-CN" altLang="en-US" dirty="0">
                <a:cs typeface="Arial" panose="020B0604020202020204" pitchFamily="34" charset="0"/>
              </a:rPr>
              <a:t/>
            </a:r>
            <a:br>
              <a:rPr lang="zh-CN" altLang="en-US" dirty="0">
                <a:cs typeface="Arial" panose="020B0604020202020204" pitchFamily="34" charset="0"/>
              </a:rPr>
            </a:br>
            <a:r>
              <a:rPr lang="en-US" altLang="zh-CN" i="1" dirty="0">
                <a:cs typeface="Arial" panose="020B0604020202020204" pitchFamily="34" charset="0"/>
              </a:rPr>
              <a:t>8. </a:t>
            </a:r>
            <a:r>
              <a:rPr lang="zh-CN" altLang="en-US" i="1" dirty="0">
                <a:cs typeface="Arial" panose="020B0604020202020204" pitchFamily="34" charset="0"/>
              </a:rPr>
              <a:t>语音识别</a:t>
            </a:r>
            <a:r>
              <a:rPr lang="zh-CN" altLang="en-US" dirty="0">
                <a:cs typeface="Arial" panose="020B0604020202020204" pitchFamily="34" charset="0"/>
              </a:rPr>
              <a:t/>
            </a:r>
            <a:br>
              <a:rPr lang="zh-CN" altLang="en-US" dirty="0">
                <a:cs typeface="Arial" panose="020B0604020202020204" pitchFamily="34" charset="0"/>
              </a:rPr>
            </a:br>
            <a:r>
              <a:rPr lang="en-US" altLang="zh-CN" i="1" dirty="0">
                <a:cs typeface="Arial" panose="020B0604020202020204" pitchFamily="34" charset="0"/>
              </a:rPr>
              <a:t>9. </a:t>
            </a:r>
            <a:r>
              <a:rPr lang="zh-CN" altLang="en-US" i="1" dirty="0" smtClean="0">
                <a:cs typeface="Arial" panose="020B0604020202020204" pitchFamily="34" charset="0"/>
              </a:rPr>
              <a:t>字符识别</a:t>
            </a:r>
            <a:endParaRPr lang="en-US" altLang="zh-CN" dirty="0">
              <a:cs typeface="Arial" panose="020B0604020202020204" pitchFamily="34" charset="0"/>
            </a:endParaRPr>
          </a:p>
          <a:p>
            <a:pPr marL="60325" indent="0">
              <a:buNone/>
            </a:pPr>
            <a:r>
              <a:rPr lang="en-US" altLang="zh-CN" dirty="0" smtClean="0">
                <a:cs typeface="Arial" panose="020B0604020202020204" pitchFamily="34" charset="0"/>
              </a:rPr>
              <a:t>   10.</a:t>
            </a:r>
            <a:r>
              <a:rPr lang="zh-CN" altLang="en-US" dirty="0" smtClean="0">
                <a:cs typeface="Arial" panose="020B0604020202020204" pitchFamily="34" charset="0"/>
              </a:rPr>
              <a:t>拼写检查</a:t>
            </a:r>
            <a:endParaRPr lang="zh-CN" altLang="en-US" dirty="0">
              <a:cs typeface="Arial" panose="020B0604020202020204" pitchFamily="34" charset="0"/>
            </a:endParaRPr>
          </a:p>
          <a:p>
            <a:endParaRPr lang="en-US" dirty="0"/>
          </a:p>
        </p:txBody>
      </p:sp>
      <p:sp>
        <p:nvSpPr>
          <p:cNvPr id="4" name="Slide Number Placeholder 3">
            <a:extLst>
              <a:ext uri="{FF2B5EF4-FFF2-40B4-BE49-F238E27FC236}">
                <a16:creationId xmlns="" xmlns:a16="http://schemas.microsoft.com/office/drawing/2014/main" id="{C1DB077B-664A-49CD-9DA5-4918538FB0D3}"/>
              </a:ext>
            </a:extLst>
          </p:cNvPr>
          <p:cNvSpPr>
            <a:spLocks noGrp="1"/>
          </p:cNvSpPr>
          <p:nvPr>
            <p:ph type="sldNum" sz="quarter" idx="10"/>
          </p:nvPr>
        </p:nvSpPr>
        <p:spPr/>
        <p:txBody>
          <a:bodyPr/>
          <a:lstStyle/>
          <a:p>
            <a:pPr>
              <a:defRPr/>
            </a:pPr>
            <a:fld id="{3209C3FB-4AD6-4B36-A2A7-63E869CCBCB1}" type="slidenum">
              <a:rPr lang="zh-CN" altLang="en-US" smtClean="0"/>
              <a:t>135</a:t>
            </a:fld>
            <a:endParaRPr lang="en-US" altLang="zh-CN"/>
          </a:p>
        </p:txBody>
      </p:sp>
    </p:spTree>
    <p:extLst>
      <p:ext uri="{BB962C8B-B14F-4D97-AF65-F5344CB8AC3E}">
        <p14:creationId xmlns:p14="http://schemas.microsoft.com/office/powerpoint/2010/main" val="256762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B51F0E-A9F9-4DAF-B0DA-9BDF6FE61087}"/>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应用</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8444A63C-9526-449D-AE4F-80938906522D}"/>
              </a:ext>
            </a:extLst>
          </p:cNvPr>
          <p:cNvSpPr>
            <a:spLocks noGrp="1"/>
          </p:cNvSpPr>
          <p:nvPr>
            <p:ph idx="1"/>
          </p:nvPr>
        </p:nvSpPr>
        <p:spPr/>
        <p:txBody>
          <a:bodyPr/>
          <a:lstStyle/>
          <a:p>
            <a:r>
              <a:rPr lang="zh-CN" altLang="en-US" dirty="0">
                <a:cs typeface="Arial" panose="020B0604020202020204" pitchFamily="34" charset="0"/>
              </a:rPr>
              <a:t>社交媒体</a:t>
            </a:r>
          </a:p>
          <a:p>
            <a:r>
              <a:rPr lang="zh-CN" altLang="en-US" dirty="0">
                <a:cs typeface="Arial" panose="020B0604020202020204" pitchFamily="34" charset="0"/>
              </a:rPr>
              <a:t>航空航天、汽车、电子、制造</a:t>
            </a:r>
            <a:r>
              <a:rPr lang="zh-CN" altLang="en-US" dirty="0" smtClean="0">
                <a:cs typeface="Arial" panose="020B0604020202020204" pitchFamily="34" charset="0"/>
              </a:rPr>
              <a:t>、机械</a:t>
            </a:r>
            <a:r>
              <a:rPr lang="zh-CN" altLang="en-US" dirty="0">
                <a:cs typeface="Arial" panose="020B0604020202020204" pitchFamily="34" charset="0"/>
              </a:rPr>
              <a:t>、机器人和电信、国防</a:t>
            </a:r>
          </a:p>
          <a:p>
            <a:r>
              <a:rPr lang="zh-CN" altLang="en-US" dirty="0">
                <a:cs typeface="Arial" panose="020B0604020202020204" pitchFamily="34" charset="0"/>
              </a:rPr>
              <a:t>医疗保健</a:t>
            </a:r>
          </a:p>
          <a:p>
            <a:r>
              <a:rPr lang="zh-CN" altLang="en-US" dirty="0">
                <a:cs typeface="Arial" panose="020B0604020202020204" pitchFamily="34" charset="0"/>
              </a:rPr>
              <a:t>签名验证和笔迹分析</a:t>
            </a:r>
          </a:p>
          <a:p>
            <a:r>
              <a:rPr lang="zh-CN" altLang="en-US" dirty="0">
                <a:cs typeface="Arial" panose="020B0604020202020204" pitchFamily="34" charset="0"/>
              </a:rPr>
              <a:t>天气预报</a:t>
            </a:r>
          </a:p>
          <a:p>
            <a:r>
              <a:rPr lang="zh-CN" altLang="en-US" dirty="0">
                <a:cs typeface="Arial" panose="020B0604020202020204" pitchFamily="34" charset="0"/>
              </a:rPr>
              <a:t>手写识别</a:t>
            </a:r>
          </a:p>
          <a:p>
            <a:r>
              <a:rPr lang="zh-CN" altLang="en-US" dirty="0">
                <a:cs typeface="Arial" panose="020B0604020202020204" pitchFamily="34" charset="0"/>
              </a:rPr>
              <a:t>旅行商问题</a:t>
            </a:r>
            <a:endParaRPr lang="en-US" dirty="0"/>
          </a:p>
        </p:txBody>
      </p:sp>
      <p:sp>
        <p:nvSpPr>
          <p:cNvPr id="4" name="Slide Number Placeholder 3">
            <a:extLst>
              <a:ext uri="{FF2B5EF4-FFF2-40B4-BE49-F238E27FC236}">
                <a16:creationId xmlns="" xmlns:a16="http://schemas.microsoft.com/office/drawing/2014/main" id="{1571B973-E2DB-4639-BA0A-8AFD27B63FA5}"/>
              </a:ext>
            </a:extLst>
          </p:cNvPr>
          <p:cNvSpPr>
            <a:spLocks noGrp="1"/>
          </p:cNvSpPr>
          <p:nvPr>
            <p:ph type="sldNum" sz="quarter" idx="10"/>
          </p:nvPr>
        </p:nvSpPr>
        <p:spPr/>
        <p:txBody>
          <a:bodyPr/>
          <a:lstStyle/>
          <a:p>
            <a:pPr>
              <a:defRPr/>
            </a:pPr>
            <a:fld id="{3209C3FB-4AD6-4B36-A2A7-63E869CCBCB1}" type="slidenum">
              <a:rPr lang="zh-CN" altLang="en-US" smtClean="0"/>
              <a:t>136</a:t>
            </a:fld>
            <a:endParaRPr lang="en-US" altLang="zh-CN"/>
          </a:p>
        </p:txBody>
      </p:sp>
    </p:spTree>
    <p:extLst>
      <p:ext uri="{BB962C8B-B14F-4D97-AF65-F5344CB8AC3E}">
        <p14:creationId xmlns:p14="http://schemas.microsoft.com/office/powerpoint/2010/main" val="124199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BE07BB-02C1-4ECB-B398-FC5EAB70F857}"/>
              </a:ext>
            </a:extLst>
          </p:cNvPr>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数学模型</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295E18C2-7109-4FE0-8296-6F3B5F47D7C1}"/>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29A65699-7221-4492-9F60-FD86AD0B30EA}"/>
              </a:ext>
            </a:extLst>
          </p:cNvPr>
          <p:cNvSpPr>
            <a:spLocks noGrp="1"/>
          </p:cNvSpPr>
          <p:nvPr>
            <p:ph type="sldNum" sz="quarter" idx="10"/>
          </p:nvPr>
        </p:nvSpPr>
        <p:spPr/>
        <p:txBody>
          <a:bodyPr/>
          <a:lstStyle/>
          <a:p>
            <a:pPr>
              <a:defRPr/>
            </a:pPr>
            <a:fld id="{3209C3FB-4AD6-4B36-A2A7-63E869CCBCB1}" type="slidenum">
              <a:rPr lang="zh-CN" altLang="en-US" smtClean="0"/>
              <a:t>14</a:t>
            </a:fld>
            <a:endParaRPr lang="en-US" altLang="zh-CN"/>
          </a:p>
        </p:txBody>
      </p:sp>
      <p:pic>
        <p:nvPicPr>
          <p:cNvPr id="5" name="图片 4"/>
          <p:cNvPicPr>
            <a:picLocks noChangeAspect="1"/>
          </p:cNvPicPr>
          <p:nvPr/>
        </p:nvPicPr>
        <p:blipFill>
          <a:blip r:embed="rId2"/>
          <a:stretch>
            <a:fillRect/>
          </a:stretch>
        </p:blipFill>
        <p:spPr>
          <a:xfrm>
            <a:off x="0" y="739353"/>
            <a:ext cx="9144000" cy="4404147"/>
          </a:xfrm>
          <a:prstGeom prst="rect">
            <a:avLst/>
          </a:prstGeom>
        </p:spPr>
      </p:pic>
    </p:spTree>
    <p:extLst>
      <p:ext uri="{BB962C8B-B14F-4D97-AF65-F5344CB8AC3E}">
        <p14:creationId xmlns:p14="http://schemas.microsoft.com/office/powerpoint/2010/main" val="100331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492108-B1E1-48A0-A95B-EA33CBDC1670}"/>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数学模型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感知机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a:t>
            </a:r>
            <a:r>
              <a:rPr lang="en-US" altLang="zh-CN" sz="2800" b="1" i="0" kern="1200" dirty="0" err="1">
                <a:solidFill>
                  <a:schemeClr val="tx1"/>
                </a:solidFill>
                <a:effectLst/>
                <a:latin typeface="Calibri" panose="020F0502020204030204" pitchFamily="34" charset="0"/>
                <a:ea typeface="+mj-ea"/>
                <a:cs typeface="Arial" panose="020B0604020202020204" pitchFamily="34" charset="0"/>
              </a:rPr>
              <a:t>pəˈseptrɒn</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endParaRPr lang="en-US" dirty="0"/>
          </a:p>
        </p:txBody>
      </p:sp>
      <p:sp>
        <p:nvSpPr>
          <p:cNvPr id="3" name="Content Placeholder 2">
            <a:extLst>
              <a:ext uri="{FF2B5EF4-FFF2-40B4-BE49-F238E27FC236}">
                <a16:creationId xmlns="" xmlns:a16="http://schemas.microsoft.com/office/drawing/2014/main" id="{7DF286E3-3FC4-48C8-B11C-2F4E6B7A0F0C}"/>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831C151C-442F-44BC-B14F-C8C1BE7E04DB}"/>
              </a:ext>
            </a:extLst>
          </p:cNvPr>
          <p:cNvSpPr>
            <a:spLocks noGrp="1"/>
          </p:cNvSpPr>
          <p:nvPr>
            <p:ph type="sldNum" sz="quarter" idx="10"/>
          </p:nvPr>
        </p:nvSpPr>
        <p:spPr/>
        <p:txBody>
          <a:bodyPr/>
          <a:lstStyle/>
          <a:p>
            <a:pPr>
              <a:defRPr/>
            </a:pPr>
            <a:fld id="{3209C3FB-4AD6-4B36-A2A7-63E869CCBCB1}" type="slidenum">
              <a:rPr lang="zh-CN" altLang="en-US" smtClean="0"/>
              <a:t>15</a:t>
            </a:fld>
            <a:endParaRPr lang="en-US" altLang="zh-CN"/>
          </a:p>
        </p:txBody>
      </p:sp>
      <p:pic>
        <p:nvPicPr>
          <p:cNvPr id="5" name="图片 4"/>
          <p:cNvPicPr>
            <a:picLocks noChangeAspect="1"/>
          </p:cNvPicPr>
          <p:nvPr/>
        </p:nvPicPr>
        <p:blipFill>
          <a:blip r:embed="rId2"/>
          <a:stretch>
            <a:fillRect/>
          </a:stretch>
        </p:blipFill>
        <p:spPr>
          <a:xfrm>
            <a:off x="0" y="724959"/>
            <a:ext cx="9144000" cy="4355431"/>
          </a:xfrm>
          <a:prstGeom prst="rect">
            <a:avLst/>
          </a:prstGeom>
        </p:spPr>
      </p:pic>
    </p:spTree>
    <p:extLst>
      <p:ext uri="{BB962C8B-B14F-4D97-AF65-F5344CB8AC3E}">
        <p14:creationId xmlns:p14="http://schemas.microsoft.com/office/powerpoint/2010/main" val="54419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68C786-D3A8-43CE-86F0-284B6FBF42AB}"/>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感知机 </a:t>
            </a:r>
            <a:r>
              <a:rPr lang="en-US" altLang="zh-CN" sz="2800" b="1" kern="1200" dirty="0">
                <a:solidFill>
                  <a:schemeClr val="tx1"/>
                </a:solidFill>
                <a:effectLst/>
                <a:latin typeface="Calibri" panose="020F0502020204030204" pitchFamily="34" charset="0"/>
                <a:ea typeface="+mj-ea"/>
                <a:cs typeface="Arial" panose="020B0604020202020204" pitchFamily="34" charset="0"/>
              </a:rPr>
              <a:t>/</a:t>
            </a:r>
            <a:r>
              <a:rPr lang="en-US" altLang="zh-CN" sz="2800" b="1" kern="1200" dirty="0" err="1">
                <a:solidFill>
                  <a:schemeClr val="tx1"/>
                </a:solidFill>
                <a:effectLst/>
                <a:latin typeface="Calibri" panose="020F0502020204030204" pitchFamily="34" charset="0"/>
                <a:ea typeface="+mj-ea"/>
                <a:cs typeface="Arial" panose="020B0604020202020204" pitchFamily="34" charset="0"/>
              </a:rPr>
              <a:t>paˈseptrən</a:t>
            </a:r>
            <a:r>
              <a:rPr lang="en-US" altLang="zh-CN" sz="2800" b="1" kern="1200" dirty="0">
                <a:solidFill>
                  <a:schemeClr val="tx1"/>
                </a:solidFill>
                <a:effectLst/>
                <a:latin typeface="Calibri" panose="020F0502020204030204" pitchFamily="34" charset="0"/>
                <a:ea typeface="+mj-ea"/>
                <a:cs typeface="Arial" panose="020B0604020202020204" pitchFamily="34" charset="0"/>
              </a:rPr>
              <a:t>/</a:t>
            </a:r>
          </a:p>
          <a:p>
            <a:endParaRPr lang="en-US" dirty="0"/>
          </a:p>
        </p:txBody>
      </p:sp>
      <p:sp>
        <p:nvSpPr>
          <p:cNvPr id="3" name="Content Placeholder 2">
            <a:extLst>
              <a:ext uri="{FF2B5EF4-FFF2-40B4-BE49-F238E27FC236}">
                <a16:creationId xmlns="" xmlns:a16="http://schemas.microsoft.com/office/drawing/2014/main" id="{0FA3B347-7E45-47C5-973C-CE587726384C}"/>
              </a:ext>
            </a:extLst>
          </p:cNvPr>
          <p:cNvSpPr>
            <a:spLocks noGrp="1"/>
          </p:cNvSpPr>
          <p:nvPr>
            <p:ph idx="1"/>
          </p:nvPr>
        </p:nvSpPr>
        <p:spPr/>
        <p:txBody>
          <a:bodyPr/>
          <a:lstStyle/>
          <a:p>
            <a:r>
              <a:rPr lang="zh-CN" altLang="en-US" dirty="0">
                <a:cs typeface="Arial" panose="020B0604020202020204" pitchFamily="34" charset="0"/>
              </a:rPr>
              <a:t>一个数学模型，描述了三种功能：</a:t>
            </a:r>
            <a:r>
              <a:rPr lang="zh-CN" altLang="en-US" b="1" dirty="0">
                <a:cs typeface="Arial" panose="020B0604020202020204" pitchFamily="34" charset="0"/>
              </a:rPr>
              <a:t>加权</a:t>
            </a:r>
            <a:r>
              <a:rPr lang="zh-CN" altLang="en-US" dirty="0">
                <a:cs typeface="Arial" panose="020B0604020202020204" pitchFamily="34" charset="0"/>
              </a:rPr>
              <a:t>、</a:t>
            </a:r>
            <a:r>
              <a:rPr lang="zh-CN" altLang="en-US" b="1" dirty="0">
                <a:cs typeface="Arial" panose="020B0604020202020204" pitchFamily="34" charset="0"/>
              </a:rPr>
              <a:t>求和</a:t>
            </a:r>
            <a:r>
              <a:rPr lang="zh-CN" altLang="en-US" dirty="0">
                <a:cs typeface="Arial" panose="020B0604020202020204" pitchFamily="34" charset="0"/>
              </a:rPr>
              <a:t>和</a:t>
            </a:r>
            <a:r>
              <a:rPr lang="zh-CN" altLang="en-US" b="1" dirty="0">
                <a:cs typeface="Arial" panose="020B0604020202020204" pitchFamily="34" charset="0"/>
              </a:rPr>
              <a:t>激活</a:t>
            </a:r>
            <a:r>
              <a:rPr lang="zh-CN" altLang="en-US" dirty="0">
                <a:cs typeface="Arial" panose="020B0604020202020204" pitchFamily="34" charset="0"/>
              </a:rPr>
              <a:t>；</a:t>
            </a:r>
          </a:p>
          <a:p>
            <a:r>
              <a:rPr lang="zh-CN" altLang="en-US" dirty="0">
                <a:cs typeface="Arial" panose="020B0604020202020204" pitchFamily="34" charset="0"/>
              </a:rPr>
              <a:t>一次单一观测，</a:t>
            </a:r>
            <a:r>
              <a:rPr lang="en-US" altLang="zh-CN" dirty="0">
                <a:cs typeface="Arial" panose="020B0604020202020204" pitchFamily="34" charset="0"/>
              </a:rPr>
              <a:t>x0,x1,x2,x3...x(n)</a:t>
            </a:r>
            <a:r>
              <a:rPr lang="en-US" altLang="zh-CN" i="1" dirty="0">
                <a:cs typeface="Arial" panose="020B0604020202020204" pitchFamily="34" charset="0"/>
              </a:rPr>
              <a:t>x</a:t>
            </a:r>
            <a:r>
              <a:rPr lang="en-US" altLang="zh-CN" dirty="0">
                <a:cs typeface="Arial" panose="020B0604020202020204" pitchFamily="34" charset="0"/>
              </a:rPr>
              <a:t>0,</a:t>
            </a:r>
            <a:r>
              <a:rPr lang="en-US" altLang="zh-CN" i="1" dirty="0">
                <a:cs typeface="Arial" panose="020B0604020202020204" pitchFamily="34" charset="0"/>
              </a:rPr>
              <a:t>x</a:t>
            </a:r>
            <a:r>
              <a:rPr lang="en-US" altLang="zh-CN" dirty="0">
                <a:cs typeface="Arial" panose="020B0604020202020204" pitchFamily="34" charset="0"/>
              </a:rPr>
              <a:t>1,</a:t>
            </a:r>
            <a:r>
              <a:rPr lang="en-US" altLang="zh-CN" i="1" dirty="0">
                <a:cs typeface="Arial" panose="020B0604020202020204" pitchFamily="34" charset="0"/>
              </a:rPr>
              <a:t>x</a:t>
            </a:r>
            <a:r>
              <a:rPr lang="en-US" altLang="zh-CN" dirty="0">
                <a:cs typeface="Arial" panose="020B0604020202020204" pitchFamily="34" charset="0"/>
              </a:rPr>
              <a:t>2,</a:t>
            </a:r>
            <a:r>
              <a:rPr lang="en-US" altLang="zh-CN" i="1" dirty="0">
                <a:cs typeface="Arial" panose="020B0604020202020204" pitchFamily="34" charset="0"/>
              </a:rPr>
              <a:t>x</a:t>
            </a:r>
            <a:r>
              <a:rPr lang="en-US" altLang="zh-CN" dirty="0">
                <a:cs typeface="Arial" panose="020B0604020202020204" pitchFamily="34" charset="0"/>
              </a:rPr>
              <a:t>3...</a:t>
            </a:r>
            <a:r>
              <a:rPr lang="en-US" altLang="zh-CN" i="1" dirty="0">
                <a:cs typeface="Arial" panose="020B0604020202020204" pitchFamily="34" charset="0"/>
              </a:rPr>
              <a:t>x</a:t>
            </a:r>
            <a:r>
              <a:rPr lang="en-US" altLang="zh-CN" dirty="0">
                <a:cs typeface="Arial" panose="020B0604020202020204" pitchFamily="34" charset="0"/>
              </a:rPr>
              <a:t>(</a:t>
            </a:r>
            <a:r>
              <a:rPr lang="en-US" altLang="zh-CN" i="1" dirty="0">
                <a:cs typeface="Arial" panose="020B0604020202020204" pitchFamily="34" charset="0"/>
              </a:rPr>
              <a:t>n</a:t>
            </a:r>
            <a:r>
              <a:rPr lang="en-US" altLang="zh-CN" dirty="0">
                <a:cs typeface="Arial" panose="020B0604020202020204" pitchFamily="34" charset="0"/>
              </a:rPr>
              <a:t>)</a:t>
            </a:r>
            <a:r>
              <a:rPr lang="zh-CN" altLang="en-US" dirty="0">
                <a:cs typeface="Arial" panose="020B0604020202020204" pitchFamily="34" charset="0"/>
              </a:rPr>
              <a:t> 代表网络的多种</a:t>
            </a:r>
            <a:r>
              <a:rPr lang="zh-CN" altLang="en-US" b="1" dirty="0">
                <a:cs typeface="Arial" panose="020B0604020202020204" pitchFamily="34" charset="0"/>
              </a:rPr>
              <a:t>输入</a:t>
            </a:r>
            <a:r>
              <a:rPr lang="zh-CN" altLang="en-US" dirty="0">
                <a:cs typeface="Arial" panose="020B0604020202020204" pitchFamily="34" charset="0"/>
              </a:rPr>
              <a:t>（自变量）。每个输入都乘以一个连接</a:t>
            </a:r>
            <a:r>
              <a:rPr lang="zh-CN" altLang="en-US" b="1" dirty="0">
                <a:cs typeface="Arial" panose="020B0604020202020204" pitchFamily="34" charset="0"/>
              </a:rPr>
              <a:t>权重</a:t>
            </a:r>
            <a:r>
              <a:rPr lang="zh-CN" altLang="en-US" dirty="0">
                <a:cs typeface="Arial" panose="020B0604020202020204" pitchFamily="34" charset="0"/>
              </a:rPr>
              <a:t>或</a:t>
            </a:r>
            <a:r>
              <a:rPr lang="zh-CN" altLang="en-US" b="1" dirty="0">
                <a:cs typeface="Arial" panose="020B0604020202020204" pitchFamily="34" charset="0"/>
              </a:rPr>
              <a:t>突触</a:t>
            </a:r>
            <a:r>
              <a:rPr lang="zh-CN" altLang="en-US" dirty="0">
                <a:cs typeface="Arial" panose="020B0604020202020204" pitchFamily="34" charset="0"/>
              </a:rPr>
              <a:t>；</a:t>
            </a:r>
          </a:p>
          <a:p>
            <a:r>
              <a:rPr lang="zh-CN" altLang="en-US" dirty="0">
                <a:cs typeface="Arial" panose="020B0604020202020204" pitchFamily="34" charset="0"/>
              </a:rPr>
              <a:t>权重表示为 </a:t>
            </a:r>
            <a:r>
              <a:rPr lang="en-US" altLang="zh-CN" dirty="0">
                <a:cs typeface="Arial" panose="020B0604020202020204" pitchFamily="34" charset="0"/>
              </a:rPr>
              <a:t>w0,w1,w2,w3...w(n)</a:t>
            </a:r>
            <a:r>
              <a:rPr lang="en-US" altLang="zh-CN" i="1" dirty="0">
                <a:cs typeface="Arial" panose="020B0604020202020204" pitchFamily="34" charset="0"/>
              </a:rPr>
              <a:t>w</a:t>
            </a:r>
            <a:r>
              <a:rPr lang="en-US" altLang="zh-CN" dirty="0">
                <a:cs typeface="Arial" panose="020B0604020202020204" pitchFamily="34" charset="0"/>
              </a:rPr>
              <a:t>0,</a:t>
            </a:r>
            <a:r>
              <a:rPr lang="en-US" altLang="zh-CN" i="1" dirty="0">
                <a:cs typeface="Arial" panose="020B0604020202020204" pitchFamily="34" charset="0"/>
              </a:rPr>
              <a:t>w</a:t>
            </a:r>
            <a:r>
              <a:rPr lang="en-US" altLang="zh-CN" dirty="0">
                <a:cs typeface="Arial" panose="020B0604020202020204" pitchFamily="34" charset="0"/>
              </a:rPr>
              <a:t>1,</a:t>
            </a:r>
            <a:r>
              <a:rPr lang="en-US" altLang="zh-CN" i="1" dirty="0">
                <a:cs typeface="Arial" panose="020B0604020202020204" pitchFamily="34" charset="0"/>
              </a:rPr>
              <a:t>w</a:t>
            </a:r>
            <a:r>
              <a:rPr lang="en-US" altLang="zh-CN" dirty="0">
                <a:cs typeface="Arial" panose="020B0604020202020204" pitchFamily="34" charset="0"/>
              </a:rPr>
              <a:t>2,</a:t>
            </a:r>
            <a:r>
              <a:rPr lang="en-US" altLang="zh-CN" i="1" dirty="0">
                <a:cs typeface="Arial" panose="020B0604020202020204" pitchFamily="34" charset="0"/>
              </a:rPr>
              <a:t>w</a:t>
            </a:r>
            <a:r>
              <a:rPr lang="en-US" altLang="zh-CN" dirty="0">
                <a:cs typeface="Arial" panose="020B0604020202020204" pitchFamily="34" charset="0"/>
              </a:rPr>
              <a:t>3...</a:t>
            </a:r>
            <a:r>
              <a:rPr lang="en-US" altLang="zh-CN" i="1" dirty="0">
                <a:cs typeface="Arial" panose="020B0604020202020204" pitchFamily="34" charset="0"/>
              </a:rPr>
              <a:t>w</a:t>
            </a:r>
            <a:r>
              <a:rPr lang="en-US" altLang="zh-CN" dirty="0">
                <a:cs typeface="Arial" panose="020B0604020202020204" pitchFamily="34" charset="0"/>
              </a:rPr>
              <a:t>(</a:t>
            </a:r>
            <a:r>
              <a:rPr lang="en-US" altLang="zh-CN" i="1" dirty="0">
                <a:cs typeface="Arial" panose="020B0604020202020204" pitchFamily="34" charset="0"/>
              </a:rPr>
              <a:t>n</a:t>
            </a:r>
            <a:r>
              <a:rPr lang="en-US" altLang="zh-CN" dirty="0">
                <a:cs typeface="Arial" panose="020B0604020202020204" pitchFamily="34" charset="0"/>
              </a:rPr>
              <a:t>)</a:t>
            </a:r>
            <a:r>
              <a:rPr lang="zh-CN" altLang="en-US" dirty="0">
                <a:cs typeface="Arial" panose="020B0604020202020204" pitchFamily="34" charset="0"/>
              </a:rPr>
              <a:t>。</a:t>
            </a:r>
            <a:br>
              <a:rPr lang="zh-CN" altLang="en-US" dirty="0">
                <a:cs typeface="Arial" panose="020B0604020202020204" pitchFamily="34" charset="0"/>
              </a:rPr>
            </a:br>
            <a:r>
              <a:rPr lang="zh-CN" altLang="en-US" b="1" dirty="0">
                <a:cs typeface="Arial" panose="020B0604020202020204" pitchFamily="34" charset="0"/>
              </a:rPr>
              <a:t>权重</a:t>
            </a:r>
            <a:r>
              <a:rPr lang="zh-CN" altLang="en-US" dirty="0">
                <a:cs typeface="Arial" panose="020B0604020202020204" pitchFamily="34" charset="0"/>
              </a:rPr>
              <a:t>显示了特定节点的</a:t>
            </a:r>
            <a:r>
              <a:rPr lang="zh-CN" altLang="en-US" b="1" dirty="0">
                <a:cs typeface="Arial" panose="020B0604020202020204" pitchFamily="34" charset="0"/>
              </a:rPr>
              <a:t>强度</a:t>
            </a:r>
            <a:r>
              <a:rPr lang="zh-CN" altLang="en-US" dirty="0">
                <a:cs typeface="Arial" panose="020B0604020202020204" pitchFamily="34" charset="0"/>
              </a:rPr>
              <a:t>。</a:t>
            </a:r>
          </a:p>
          <a:p>
            <a:r>
              <a:rPr lang="en-US" altLang="zh-CN" dirty="0">
                <a:cs typeface="Arial" panose="020B0604020202020204" pitchFamily="34" charset="0"/>
              </a:rPr>
              <a:t>b </a:t>
            </a:r>
            <a:r>
              <a:rPr lang="zh-CN" altLang="en-US" dirty="0">
                <a:cs typeface="Arial" panose="020B0604020202020204" pitchFamily="34" charset="0"/>
              </a:rPr>
              <a:t>是一个</a:t>
            </a:r>
            <a:r>
              <a:rPr lang="zh-CN" altLang="en-US" b="1" dirty="0">
                <a:cs typeface="Arial" panose="020B0604020202020204" pitchFamily="34" charset="0"/>
              </a:rPr>
              <a:t>偏置</a:t>
            </a:r>
            <a:r>
              <a:rPr lang="zh-CN" altLang="en-US" dirty="0">
                <a:cs typeface="Arial" panose="020B0604020202020204" pitchFamily="34" charset="0"/>
              </a:rPr>
              <a:t>值。偏置值允许您上下移动激活函数。</a:t>
            </a:r>
            <a:endParaRPr lang="en-US" dirty="0"/>
          </a:p>
        </p:txBody>
      </p:sp>
      <p:sp>
        <p:nvSpPr>
          <p:cNvPr id="4" name="Slide Number Placeholder 3">
            <a:extLst>
              <a:ext uri="{FF2B5EF4-FFF2-40B4-BE49-F238E27FC236}">
                <a16:creationId xmlns="" xmlns:a16="http://schemas.microsoft.com/office/drawing/2014/main" id="{33E3399E-109B-404B-95AE-EE58049711C5}"/>
              </a:ext>
            </a:extLst>
          </p:cNvPr>
          <p:cNvSpPr>
            <a:spLocks noGrp="1"/>
          </p:cNvSpPr>
          <p:nvPr>
            <p:ph type="sldNum" sz="quarter" idx="10"/>
          </p:nvPr>
        </p:nvSpPr>
        <p:spPr/>
        <p:txBody>
          <a:bodyPr/>
          <a:lstStyle/>
          <a:p>
            <a:pPr>
              <a:defRPr/>
            </a:pPr>
            <a:fld id="{3209C3FB-4AD6-4B36-A2A7-63E869CCBCB1}" type="slidenum">
              <a:rPr lang="zh-CN" altLang="en-US" smtClean="0"/>
              <a:t>16</a:t>
            </a:fld>
            <a:endParaRPr lang="en-US" altLang="zh-CN"/>
          </a:p>
        </p:txBody>
      </p:sp>
    </p:spTree>
    <p:extLst>
      <p:ext uri="{BB962C8B-B14F-4D97-AF65-F5344CB8AC3E}">
        <p14:creationId xmlns:p14="http://schemas.microsoft.com/office/powerpoint/2010/main" val="382072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28BBDE-060E-49D5-B097-EB6849052481}"/>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感知机 </a:t>
            </a:r>
            <a:r>
              <a:rPr lang="en-US" altLang="zh-CN" sz="2800" b="1" kern="1200" dirty="0">
                <a:solidFill>
                  <a:schemeClr val="tx1"/>
                </a:solidFill>
                <a:effectLst/>
                <a:latin typeface="Calibri" panose="020F0502020204030204" pitchFamily="34" charset="0"/>
                <a:ea typeface="+mj-ea"/>
                <a:cs typeface="Arial" panose="020B0604020202020204" pitchFamily="34" charset="0"/>
              </a:rPr>
              <a:t>/</a:t>
            </a:r>
            <a:r>
              <a:rPr lang="en-US" altLang="zh-CN" sz="2800" b="1" kern="1200" dirty="0" err="1">
                <a:solidFill>
                  <a:schemeClr val="tx1"/>
                </a:solidFill>
                <a:effectLst/>
                <a:latin typeface="Calibri" panose="020F0502020204030204" pitchFamily="34" charset="0"/>
                <a:ea typeface="+mj-ea"/>
                <a:cs typeface="Arial" panose="020B0604020202020204" pitchFamily="34" charset="0"/>
              </a:rPr>
              <a:t>paˈseptrən</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a:t>
            </a:r>
            <a:endParaRPr lang="en-US" altLang="zh-CN" sz="2800" b="1" kern="1200" dirty="0">
              <a:solidFill>
                <a:schemeClr val="tx1"/>
              </a:solidFill>
              <a:effectLst/>
              <a:latin typeface="Calibri" panose="020F0502020204030204" pitchFamily="34" charset="0"/>
              <a:ea typeface="+mj-ea"/>
              <a:cs typeface="Arial" panose="020B0604020202020204" pitchFamily="34" charset="0"/>
            </a:endParaRPr>
          </a:p>
        </p:txBody>
      </p:sp>
      <p:pic>
        <p:nvPicPr>
          <p:cNvPr id="5" name="内容占位符 4"/>
          <p:cNvPicPr>
            <a:picLocks noGrp="1" noChangeAspect="1"/>
          </p:cNvPicPr>
          <p:nvPr>
            <p:ph idx="1"/>
          </p:nvPr>
        </p:nvPicPr>
        <p:blipFill>
          <a:blip r:embed="rId2"/>
          <a:stretch>
            <a:fillRect/>
          </a:stretch>
        </p:blipFill>
        <p:spPr>
          <a:xfrm>
            <a:off x="0" y="1441846"/>
            <a:ext cx="8729663" cy="3701654"/>
          </a:xfrm>
          <a:prstGeom prst="rect">
            <a:avLst/>
          </a:prstGeom>
        </p:spPr>
      </p:pic>
      <p:sp>
        <p:nvSpPr>
          <p:cNvPr id="4" name="Slide Number Placeholder 3">
            <a:extLst>
              <a:ext uri="{FF2B5EF4-FFF2-40B4-BE49-F238E27FC236}">
                <a16:creationId xmlns="" xmlns:a16="http://schemas.microsoft.com/office/drawing/2014/main" id="{3A899708-8224-4BB8-9E72-3568A777EFB2}"/>
              </a:ext>
            </a:extLst>
          </p:cNvPr>
          <p:cNvSpPr>
            <a:spLocks noGrp="1"/>
          </p:cNvSpPr>
          <p:nvPr>
            <p:ph type="sldNum" sz="quarter" idx="10"/>
          </p:nvPr>
        </p:nvSpPr>
        <p:spPr/>
        <p:txBody>
          <a:bodyPr/>
          <a:lstStyle/>
          <a:p>
            <a:pPr>
              <a:defRPr/>
            </a:pPr>
            <a:fld id="{3209C3FB-4AD6-4B36-A2A7-63E869CCBCB1}" type="slidenum">
              <a:rPr lang="zh-CN" altLang="en-US" smtClean="0"/>
              <a:t>17</a:t>
            </a:fld>
            <a:endParaRPr lang="en-US" altLang="zh-CN"/>
          </a:p>
        </p:txBody>
      </p:sp>
      <p:sp>
        <p:nvSpPr>
          <p:cNvPr id="6" name="矩形 5"/>
          <p:cNvSpPr/>
          <p:nvPr/>
        </p:nvSpPr>
        <p:spPr>
          <a:xfrm>
            <a:off x="304799" y="876985"/>
            <a:ext cx="5679621" cy="369332"/>
          </a:xfrm>
          <a:prstGeom prst="rect">
            <a:avLst/>
          </a:prstGeom>
        </p:spPr>
        <p:txBody>
          <a:bodyPr wrap="square">
            <a:spAutoFit/>
          </a:bodyPr>
          <a:lstStyle/>
          <a:p>
            <a:r>
              <a:rPr lang="zh-CN" altLang="en-US" dirty="0">
                <a:latin typeface="Calibri" panose="020F0502020204030204" pitchFamily="34" charset="0"/>
                <a:cs typeface="Arial" panose="020B0604020202020204" pitchFamily="34" charset="0"/>
              </a:rPr>
              <a:t>单层神经网络称为</a:t>
            </a:r>
            <a:r>
              <a:rPr lang="zh-CN" altLang="en-US" b="1" dirty="0">
                <a:latin typeface="Calibri" panose="020F0502020204030204" pitchFamily="34" charset="0"/>
                <a:cs typeface="Arial" panose="020B0604020202020204" pitchFamily="34" charset="0"/>
              </a:rPr>
              <a:t>感知机</a:t>
            </a:r>
            <a:r>
              <a:rPr lang="zh-CN" altLang="en-US" dirty="0">
                <a:latin typeface="Calibri" panose="020F0502020204030204" pitchFamily="34" charset="0"/>
                <a:cs typeface="Arial" panose="020B0604020202020204" pitchFamily="34" charset="0"/>
              </a:rPr>
              <a:t>。它给出</a:t>
            </a:r>
            <a:r>
              <a:rPr lang="zh-CN" altLang="en-US" b="1" dirty="0">
                <a:latin typeface="Calibri" panose="020F0502020204030204" pitchFamily="34" charset="0"/>
                <a:cs typeface="Arial" panose="020B0604020202020204" pitchFamily="34" charset="0"/>
              </a:rPr>
              <a:t>单一</a:t>
            </a:r>
            <a:r>
              <a:rPr lang="zh-CN" altLang="en-US" dirty="0">
                <a:latin typeface="Calibri" panose="020F0502020204030204" pitchFamily="34" charset="0"/>
                <a:cs typeface="Arial" panose="020B0604020202020204" pitchFamily="34" charset="0"/>
              </a:rPr>
              <a:t>输出</a:t>
            </a:r>
            <a:r>
              <a:rPr lang="zh-CN" altLang="en-US" dirty="0" smtClean="0">
                <a:latin typeface="Calibri" panose="020F0502020204030204" pitchFamily="34" charset="0"/>
                <a:cs typeface="Arial" panose="020B0604020202020204" pitchFamily="34" charset="0"/>
              </a:rPr>
              <a:t>；</a:t>
            </a:r>
            <a:endParaRPr lang="zh-CN" altLang="en-US" dirty="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4255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54B30E-2798-4FEA-8642-41FABE4BCBE0}"/>
              </a:ext>
            </a:extLst>
          </p:cNvPr>
          <p:cNvSpPr>
            <a:spLocks noGrp="1"/>
          </p:cNvSpPr>
          <p:nvPr>
            <p:ph type="title"/>
          </p:nvPr>
        </p:nvSpPr>
        <p:spPr/>
        <p:txBody>
          <a:bodyPr/>
          <a:lstStyle/>
          <a:p>
            <a:r>
              <a:rPr lang="zh-CN" altLang="en-US" dirty="0"/>
              <a:t>激活函数</a:t>
            </a:r>
            <a:br>
              <a:rPr lang="zh-CN" altLang="en-US" dirty="0"/>
            </a:br>
            <a:endParaRPr lang="en-US" altLang="zh-CN"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9D8FF1C5-0F6D-48F5-B64E-76F4FC7FDEF2}"/>
              </a:ext>
            </a:extLst>
          </p:cNvPr>
          <p:cNvSpPr>
            <a:spLocks noGrp="1"/>
          </p:cNvSpPr>
          <p:nvPr>
            <p:ph idx="1"/>
          </p:nvPr>
        </p:nvSpPr>
        <p:spPr/>
        <p:txBody>
          <a:bodyPr/>
          <a:lstStyle/>
          <a:p>
            <a:r>
              <a:rPr lang="zh-CN" altLang="en-US" sz="2800" b="1" dirty="0" smtClean="0">
                <a:cs typeface="Arial" panose="020B0604020202020204" pitchFamily="34" charset="0"/>
              </a:rPr>
              <a:t>激活函数</a:t>
            </a:r>
            <a:r>
              <a:rPr lang="zh-CN" altLang="en-US" sz="2800" dirty="0">
                <a:cs typeface="Arial" panose="020B0604020202020204" pitchFamily="34" charset="0"/>
              </a:rPr>
              <a:t>是添加到</a:t>
            </a:r>
            <a:r>
              <a:rPr lang="zh-CN" altLang="en-US" sz="2800" b="1" dirty="0">
                <a:cs typeface="Arial" panose="020B0604020202020204" pitchFamily="34" charset="0"/>
              </a:rPr>
              <a:t>人工神经网络</a:t>
            </a:r>
            <a:r>
              <a:rPr lang="zh-CN" altLang="en-US" sz="2800" dirty="0">
                <a:cs typeface="Arial" panose="020B0604020202020204" pitchFamily="34" charset="0"/>
              </a:rPr>
              <a:t>中的一种</a:t>
            </a:r>
            <a:r>
              <a:rPr lang="zh-CN" altLang="en-US" sz="2800" b="1" dirty="0">
                <a:cs typeface="Arial" panose="020B0604020202020204" pitchFamily="34" charset="0"/>
              </a:rPr>
              <a:t>函数</a:t>
            </a:r>
            <a:r>
              <a:rPr lang="zh-CN" altLang="en-US" sz="2800" dirty="0">
                <a:cs typeface="Arial" panose="020B0604020202020204" pitchFamily="34" charset="0"/>
              </a:rPr>
              <a:t>，旨在帮助网络学习数据中的</a:t>
            </a:r>
            <a:r>
              <a:rPr lang="zh-CN" altLang="en-US" sz="2800" b="1" dirty="0">
                <a:cs typeface="Arial" panose="020B0604020202020204" pitchFamily="34" charset="0"/>
              </a:rPr>
              <a:t>复杂模式</a:t>
            </a:r>
            <a:r>
              <a:rPr lang="zh-CN" altLang="en-US" sz="2800" dirty="0" smtClean="0">
                <a:cs typeface="Arial" panose="020B0604020202020204" pitchFamily="34" charset="0"/>
              </a:rPr>
              <a:t>。</a:t>
            </a:r>
            <a:endParaRPr lang="zh-CN" altLang="en-US" sz="2800"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3BDA11CB-2854-44DE-B3F2-BE8FF7EFC366}"/>
              </a:ext>
            </a:extLst>
          </p:cNvPr>
          <p:cNvSpPr>
            <a:spLocks noGrp="1"/>
          </p:cNvSpPr>
          <p:nvPr>
            <p:ph type="sldNum" sz="quarter" idx="10"/>
          </p:nvPr>
        </p:nvSpPr>
        <p:spPr/>
        <p:txBody>
          <a:bodyPr/>
          <a:lstStyle/>
          <a:p>
            <a:pPr>
              <a:defRPr/>
            </a:pPr>
            <a:fld id="{3209C3FB-4AD6-4B36-A2A7-63E869CCBCB1}" type="slidenum">
              <a:rPr lang="zh-CN" altLang="en-US" smtClean="0"/>
              <a:t>18</a:t>
            </a:fld>
            <a:endParaRPr lang="en-US" altLang="zh-CN"/>
          </a:p>
        </p:txBody>
      </p:sp>
      <p:pic>
        <p:nvPicPr>
          <p:cNvPr id="5" name="图片 4"/>
          <p:cNvPicPr>
            <a:picLocks noChangeAspect="1"/>
          </p:cNvPicPr>
          <p:nvPr/>
        </p:nvPicPr>
        <p:blipFill>
          <a:blip r:embed="rId2"/>
          <a:stretch>
            <a:fillRect/>
          </a:stretch>
        </p:blipFill>
        <p:spPr>
          <a:xfrm>
            <a:off x="2307716" y="1876131"/>
            <a:ext cx="4723314" cy="3081632"/>
          </a:xfrm>
          <a:prstGeom prst="rect">
            <a:avLst/>
          </a:prstGeom>
        </p:spPr>
      </p:pic>
    </p:spTree>
    <p:extLst>
      <p:ext uri="{BB962C8B-B14F-4D97-AF65-F5344CB8AC3E}">
        <p14:creationId xmlns:p14="http://schemas.microsoft.com/office/powerpoint/2010/main" val="376270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02B8BB-EB83-4D0C-81F3-961007C177D6}"/>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激活函数</a:t>
            </a:r>
            <a:r>
              <a:rPr lang="en-US" altLang="zh-CN" sz="2800" b="1" kern="1200" dirty="0">
                <a:solidFill>
                  <a:schemeClr val="tx1"/>
                </a:solidFill>
                <a:effectLst/>
                <a:latin typeface="Calibri" panose="020F0502020204030204" pitchFamily="34" charset="0"/>
                <a:ea typeface="+mj-ea"/>
                <a:cs typeface="Arial" panose="020B0604020202020204" pitchFamily="34" charset="0"/>
              </a:rPr>
              <a:t>[5]</a:t>
            </a:r>
          </a:p>
          <a:p>
            <a:endParaRPr lang="en-US" dirty="0"/>
          </a:p>
        </p:txBody>
      </p:sp>
      <p:sp>
        <p:nvSpPr>
          <p:cNvPr id="3" name="Content Placeholder 2">
            <a:extLst>
              <a:ext uri="{FF2B5EF4-FFF2-40B4-BE49-F238E27FC236}">
                <a16:creationId xmlns="" xmlns:a16="http://schemas.microsoft.com/office/drawing/2014/main" id="{A3D5A9B9-288F-4AED-A6AF-88EA6E081416}"/>
              </a:ext>
            </a:extLst>
          </p:cNvPr>
          <p:cNvSpPr>
            <a:spLocks noGrp="1"/>
          </p:cNvSpPr>
          <p:nvPr>
            <p:ph idx="1"/>
          </p:nvPr>
        </p:nvSpPr>
        <p:spPr/>
        <p:txBody>
          <a:bodyPr/>
          <a:lstStyle/>
          <a:p>
            <a:r>
              <a:rPr lang="zh-CN" altLang="en-US" dirty="0">
                <a:cs typeface="Arial" panose="020B0604020202020204" pitchFamily="34" charset="0"/>
              </a:rPr>
              <a:t>激活函数对于人工神经网络学习和理解真正复杂的事物非常重要。</a:t>
            </a:r>
          </a:p>
          <a:p>
            <a:r>
              <a:rPr lang="zh-CN" altLang="en-US" dirty="0">
                <a:cs typeface="Arial" panose="020B0604020202020204" pitchFamily="34" charset="0"/>
              </a:rPr>
              <a:t>它们的主要</a:t>
            </a:r>
            <a:r>
              <a:rPr lang="zh-CN" altLang="en-US" b="1" dirty="0">
                <a:cs typeface="Arial" panose="020B0604020202020204" pitchFamily="34" charset="0"/>
              </a:rPr>
              <a:t>目的</a:t>
            </a:r>
            <a:r>
              <a:rPr lang="zh-CN" altLang="en-US" dirty="0">
                <a:cs typeface="Arial" panose="020B0604020202020204" pitchFamily="34" charset="0"/>
              </a:rPr>
              <a:t>是将人工神经网络中节点的输入信号转换为输出信号。这个输出信号用作堆栈中下一层的输入。</a:t>
            </a:r>
          </a:p>
          <a:p>
            <a:r>
              <a:rPr lang="zh-CN" altLang="en-US" dirty="0">
                <a:cs typeface="Arial" panose="020B0604020202020204" pitchFamily="34" charset="0"/>
              </a:rPr>
              <a:t>激活函数通过计算加权和并进一步加上偏置来决定神经元是否应该被激活。</a:t>
            </a:r>
          </a:p>
          <a:p>
            <a:r>
              <a:rPr lang="zh-CN" altLang="en-US" dirty="0">
                <a:cs typeface="Arial" panose="020B0604020202020204" pitchFamily="34" charset="0"/>
              </a:rPr>
              <a:t>动机是将非线性引入神经元的输出中。</a:t>
            </a:r>
            <a:endParaRPr lang="en-US" dirty="0"/>
          </a:p>
        </p:txBody>
      </p:sp>
      <p:sp>
        <p:nvSpPr>
          <p:cNvPr id="4" name="Slide Number Placeholder 3">
            <a:extLst>
              <a:ext uri="{FF2B5EF4-FFF2-40B4-BE49-F238E27FC236}">
                <a16:creationId xmlns="" xmlns:a16="http://schemas.microsoft.com/office/drawing/2014/main" id="{55847BB8-E928-4262-BFFB-49F5216BC788}"/>
              </a:ext>
            </a:extLst>
          </p:cNvPr>
          <p:cNvSpPr>
            <a:spLocks noGrp="1"/>
          </p:cNvSpPr>
          <p:nvPr>
            <p:ph type="sldNum" sz="quarter" idx="10"/>
          </p:nvPr>
        </p:nvSpPr>
        <p:spPr/>
        <p:txBody>
          <a:bodyPr/>
          <a:lstStyle/>
          <a:p>
            <a:pPr>
              <a:defRPr/>
            </a:pPr>
            <a:fld id="{3209C3FB-4AD6-4B36-A2A7-63E869CCBCB1}" type="slidenum">
              <a:rPr lang="zh-CN" altLang="en-US" smtClean="0"/>
              <a:t>19</a:t>
            </a:fld>
            <a:endParaRPr lang="en-US" altLang="zh-CN"/>
          </a:p>
        </p:txBody>
      </p:sp>
    </p:spTree>
    <p:extLst>
      <p:ext uri="{BB962C8B-B14F-4D97-AF65-F5344CB8AC3E}">
        <p14:creationId xmlns:p14="http://schemas.microsoft.com/office/powerpoint/2010/main" val="192004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BBED46-700C-4AC7-B611-D017D708ADE6}"/>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章节内容</a:t>
            </a:r>
          </a:p>
          <a:p>
            <a:endParaRPr lang="en-US" dirty="0"/>
          </a:p>
        </p:txBody>
      </p:sp>
      <p:sp>
        <p:nvSpPr>
          <p:cNvPr id="3" name="Content Placeholder 2">
            <a:extLst>
              <a:ext uri="{FF2B5EF4-FFF2-40B4-BE49-F238E27FC236}">
                <a16:creationId xmlns="" xmlns:a16="http://schemas.microsoft.com/office/drawing/2014/main" id="{8C369D29-E15B-45F5-A269-8C7C0FDE40FA}"/>
              </a:ext>
            </a:extLst>
          </p:cNvPr>
          <p:cNvSpPr>
            <a:spLocks noGrp="1"/>
          </p:cNvSpPr>
          <p:nvPr>
            <p:ph idx="1"/>
          </p:nvPr>
        </p:nvSpPr>
        <p:spPr/>
        <p:txBody>
          <a:bodyPr/>
          <a:lstStyle/>
          <a:p>
            <a:r>
              <a:rPr lang="zh-CN" altLang="en-US" dirty="0" smtClean="0">
                <a:cs typeface="Arial" panose="020B0604020202020204" pitchFamily="34" charset="0"/>
              </a:rPr>
              <a:t>引言</a:t>
            </a:r>
            <a:endParaRPr lang="zh-CN" altLang="en-US" dirty="0">
              <a:cs typeface="Arial" panose="020B0604020202020204" pitchFamily="34" charset="0"/>
            </a:endParaRPr>
          </a:p>
          <a:p>
            <a:r>
              <a:rPr lang="zh-CN" altLang="en-US" dirty="0">
                <a:cs typeface="Arial" panose="020B0604020202020204" pitchFamily="34" charset="0"/>
              </a:rPr>
              <a:t>什么是人工神经网络</a:t>
            </a:r>
          </a:p>
          <a:p>
            <a:r>
              <a:rPr lang="zh-CN" altLang="en-US" dirty="0">
                <a:cs typeface="Arial" panose="020B0604020202020204" pitchFamily="34" charset="0"/>
              </a:rPr>
              <a:t>为什么使用人工神经网络</a:t>
            </a:r>
          </a:p>
          <a:p>
            <a:r>
              <a:rPr lang="zh-CN" altLang="en-US" dirty="0">
                <a:cs typeface="Arial" panose="020B0604020202020204" pitchFamily="34" charset="0"/>
              </a:rPr>
              <a:t>人工神经网络基础</a:t>
            </a:r>
          </a:p>
          <a:p>
            <a:r>
              <a:rPr lang="zh-CN" altLang="en-US" dirty="0">
                <a:cs typeface="Arial" panose="020B0604020202020204" pitchFamily="34" charset="0"/>
              </a:rPr>
              <a:t>人工神经网络平台</a:t>
            </a:r>
          </a:p>
          <a:p>
            <a:r>
              <a:rPr lang="zh-CN" altLang="en-US" dirty="0">
                <a:cs typeface="Arial" panose="020B0604020202020204" pitchFamily="34" charset="0"/>
              </a:rPr>
              <a:t>应用</a:t>
            </a:r>
          </a:p>
          <a:p>
            <a:r>
              <a:rPr lang="zh-CN" altLang="en-US" dirty="0">
                <a:cs typeface="Arial" panose="020B0604020202020204" pitchFamily="34" charset="0"/>
              </a:rPr>
              <a:t>课堂讨论</a:t>
            </a:r>
          </a:p>
          <a:p>
            <a:r>
              <a:rPr lang="zh-CN" altLang="en-US" dirty="0">
                <a:cs typeface="Arial" panose="020B0604020202020204" pitchFamily="34" charset="0"/>
              </a:rPr>
              <a:t>阅读列表</a:t>
            </a:r>
          </a:p>
          <a:p>
            <a:r>
              <a:rPr lang="zh-CN" altLang="en-US" dirty="0">
                <a:cs typeface="Arial" panose="020B0604020202020204" pitchFamily="34" charset="0"/>
              </a:rPr>
              <a:t>常见问题解答</a:t>
            </a:r>
          </a:p>
          <a:p>
            <a:r>
              <a:rPr lang="zh-CN" altLang="en-US" dirty="0">
                <a:cs typeface="Arial" panose="020B0604020202020204" pitchFamily="34" charset="0"/>
              </a:rPr>
              <a:t>附录</a:t>
            </a:r>
          </a:p>
          <a:p>
            <a:r>
              <a:rPr lang="zh-CN" altLang="en-US" dirty="0">
                <a:cs typeface="Arial" panose="020B0604020202020204" pitchFamily="34" charset="0"/>
              </a:rPr>
              <a:t>参考文献</a:t>
            </a:r>
            <a:endParaRPr lang="en-US" dirty="0"/>
          </a:p>
        </p:txBody>
      </p:sp>
      <p:sp>
        <p:nvSpPr>
          <p:cNvPr id="4" name="Slide Number Placeholder 3">
            <a:extLst>
              <a:ext uri="{FF2B5EF4-FFF2-40B4-BE49-F238E27FC236}">
                <a16:creationId xmlns="" xmlns:a16="http://schemas.microsoft.com/office/drawing/2014/main" id="{6C07717C-D8AB-42ED-B53A-3470D39C57A6}"/>
              </a:ext>
            </a:extLst>
          </p:cNvPr>
          <p:cNvSpPr>
            <a:spLocks noGrp="1"/>
          </p:cNvSpPr>
          <p:nvPr>
            <p:ph type="sldNum" sz="quarter" idx="10"/>
          </p:nvPr>
        </p:nvSpPr>
        <p:spPr/>
        <p:txBody>
          <a:bodyPr/>
          <a:lstStyle/>
          <a:p>
            <a:pPr>
              <a:defRPr/>
            </a:pPr>
            <a:fld id="{3209C3FB-4AD6-4B36-A2A7-63E869CCBCB1}" type="slidenum">
              <a:rPr lang="zh-CN" altLang="en-US" smtClean="0"/>
              <a:t>2</a:t>
            </a:fld>
            <a:endParaRPr lang="en-US" altLang="zh-CN"/>
          </a:p>
        </p:txBody>
      </p:sp>
    </p:spTree>
    <p:extLst>
      <p:ext uri="{BB962C8B-B14F-4D97-AF65-F5344CB8AC3E}">
        <p14:creationId xmlns:p14="http://schemas.microsoft.com/office/powerpoint/2010/main" val="288564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89CBB3-3DF7-4B5A-B189-87BACF1B78AA}"/>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激活函数类型</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9F58C9CA-B09B-46D5-8189-E8535E15B730}"/>
              </a:ext>
            </a:extLst>
          </p:cNvPr>
          <p:cNvSpPr>
            <a:spLocks noGrp="1"/>
          </p:cNvSpPr>
          <p:nvPr>
            <p:ph idx="1"/>
          </p:nvPr>
        </p:nvSpPr>
        <p:spPr/>
        <p:txBody>
          <a:bodyPr/>
          <a:lstStyle/>
          <a:p>
            <a:r>
              <a:rPr lang="zh-CN" altLang="en-US" sz="1600" dirty="0">
                <a:cs typeface="Arial" panose="020B0604020202020204" pitchFamily="34" charset="0"/>
              </a:rPr>
              <a:t>阈值函数（二元阶跃函数）</a:t>
            </a:r>
          </a:p>
          <a:p>
            <a:r>
              <a:rPr lang="zh-CN" altLang="en-US" sz="1600" dirty="0">
                <a:cs typeface="Arial" panose="020B0604020202020204" pitchFamily="34" charset="0"/>
              </a:rPr>
              <a:t>符号函数</a:t>
            </a:r>
          </a:p>
          <a:p>
            <a:r>
              <a:rPr lang="zh-CN" altLang="en-US" sz="1600" dirty="0">
                <a:cs typeface="Arial" panose="020B0604020202020204" pitchFamily="34" charset="0"/>
              </a:rPr>
              <a:t>分段线性函数（饱和函数）</a:t>
            </a:r>
          </a:p>
          <a:p>
            <a:r>
              <a:rPr lang="en-US" altLang="zh-CN" sz="1600" dirty="0">
                <a:cs typeface="Arial" panose="020B0604020202020204" pitchFamily="34" charset="0"/>
              </a:rPr>
              <a:t>S</a:t>
            </a:r>
            <a:r>
              <a:rPr lang="zh-CN" altLang="en-US" sz="1600" dirty="0">
                <a:cs typeface="Arial" panose="020B0604020202020204" pitchFamily="34" charset="0"/>
              </a:rPr>
              <a:t>型函数（逻辑函数）</a:t>
            </a:r>
          </a:p>
          <a:p>
            <a:r>
              <a:rPr lang="zh-CN" altLang="en-US" sz="1600" dirty="0">
                <a:cs typeface="Arial" panose="020B0604020202020204" pitchFamily="34" charset="0"/>
              </a:rPr>
              <a:t>双曲正切函数</a:t>
            </a:r>
          </a:p>
          <a:p>
            <a:r>
              <a:rPr lang="zh-CN" altLang="en-US" sz="1600" dirty="0">
                <a:cs typeface="Arial" panose="020B0604020202020204" pitchFamily="34" charset="0"/>
              </a:rPr>
              <a:t>线性整流单元函数</a:t>
            </a:r>
          </a:p>
          <a:p>
            <a:r>
              <a:rPr lang="zh-CN" altLang="en-US" sz="1600" dirty="0">
                <a:cs typeface="Arial" panose="020B0604020202020204" pitchFamily="34" charset="0"/>
              </a:rPr>
              <a:t>带泄露线性整流单元</a:t>
            </a:r>
            <a:r>
              <a:rPr lang="zh-CN" altLang="en-US" sz="1600" dirty="0" smtClean="0">
                <a:cs typeface="Arial" panose="020B0604020202020204" pitchFamily="34" charset="0"/>
              </a:rPr>
              <a:t>函数</a:t>
            </a:r>
            <a:endParaRPr lang="en-US" altLang="zh-CN" sz="1600" dirty="0" smtClean="0">
              <a:cs typeface="Arial" panose="020B0604020202020204" pitchFamily="34" charset="0"/>
            </a:endParaRPr>
          </a:p>
          <a:p>
            <a:r>
              <a:rPr lang="zh-CN" altLang="en-US" sz="1600" dirty="0">
                <a:cs typeface="Arial" panose="020B0604020202020204" pitchFamily="34" charset="0"/>
              </a:rPr>
              <a:t>指数线性单元函数</a:t>
            </a:r>
          </a:p>
          <a:p>
            <a:r>
              <a:rPr lang="zh-CN" altLang="en-US" sz="1600" dirty="0">
                <a:cs typeface="Arial" panose="020B0604020202020204" pitchFamily="34" charset="0"/>
              </a:rPr>
              <a:t>参数化线性整流单元</a:t>
            </a:r>
          </a:p>
          <a:p>
            <a:r>
              <a:rPr lang="en-US" altLang="zh-CN" sz="1600" dirty="0" err="1">
                <a:cs typeface="Arial" panose="020B0604020202020204" pitchFamily="34" charset="0"/>
              </a:rPr>
              <a:t>Softmax</a:t>
            </a:r>
            <a:endParaRPr lang="en-US" altLang="zh-CN" sz="1600" dirty="0">
              <a:cs typeface="Arial" panose="020B0604020202020204" pitchFamily="34" charset="0"/>
            </a:endParaRPr>
          </a:p>
          <a:p>
            <a:r>
              <a:rPr lang="en-US" altLang="zh-CN" sz="1600" dirty="0">
                <a:cs typeface="Arial" panose="020B0604020202020204" pitchFamily="34" charset="0"/>
              </a:rPr>
              <a:t>Swish</a:t>
            </a:r>
            <a:r>
              <a:rPr lang="zh-CN" altLang="en-US" sz="1600" dirty="0">
                <a:cs typeface="Arial" panose="020B0604020202020204" pitchFamily="34" charset="0"/>
              </a:rPr>
              <a:t>（自门控）函数</a:t>
            </a:r>
          </a:p>
          <a:p>
            <a:r>
              <a:rPr lang="en-US" altLang="zh-CN" sz="1600" dirty="0" err="1">
                <a:cs typeface="Arial" panose="020B0604020202020204" pitchFamily="34" charset="0"/>
              </a:rPr>
              <a:t>Maxout</a:t>
            </a:r>
            <a:endParaRPr lang="en-US" altLang="zh-CN" sz="1600" dirty="0">
              <a:cs typeface="Arial" panose="020B0604020202020204" pitchFamily="34" charset="0"/>
            </a:endParaRPr>
          </a:p>
          <a:p>
            <a:r>
              <a:rPr lang="en-US" altLang="zh-CN" sz="1600" dirty="0" err="1">
                <a:cs typeface="Arial" panose="020B0604020202020204" pitchFamily="34" charset="0"/>
              </a:rPr>
              <a:t>Softplus</a:t>
            </a:r>
            <a:endParaRPr lang="en-US" sz="1600" dirty="0"/>
          </a:p>
        </p:txBody>
      </p:sp>
      <p:sp>
        <p:nvSpPr>
          <p:cNvPr id="4" name="Slide Number Placeholder 3">
            <a:extLst>
              <a:ext uri="{FF2B5EF4-FFF2-40B4-BE49-F238E27FC236}">
                <a16:creationId xmlns="" xmlns:a16="http://schemas.microsoft.com/office/drawing/2014/main" id="{2F13053F-ABD7-49AF-9F5B-0881CCC1A1F7}"/>
              </a:ext>
            </a:extLst>
          </p:cNvPr>
          <p:cNvSpPr>
            <a:spLocks noGrp="1"/>
          </p:cNvSpPr>
          <p:nvPr>
            <p:ph type="sldNum" sz="quarter" idx="10"/>
          </p:nvPr>
        </p:nvSpPr>
        <p:spPr/>
        <p:txBody>
          <a:bodyPr/>
          <a:lstStyle/>
          <a:p>
            <a:pPr>
              <a:defRPr/>
            </a:pPr>
            <a:fld id="{3209C3FB-4AD6-4B36-A2A7-63E869CCBCB1}" type="slidenum">
              <a:rPr lang="zh-CN" altLang="en-US" smtClean="0"/>
              <a:t>20</a:t>
            </a:fld>
            <a:endParaRPr lang="en-US" altLang="zh-CN"/>
          </a:p>
        </p:txBody>
      </p:sp>
    </p:spTree>
    <p:extLst>
      <p:ext uri="{BB962C8B-B14F-4D97-AF65-F5344CB8AC3E}">
        <p14:creationId xmlns:p14="http://schemas.microsoft.com/office/powerpoint/2010/main" val="123488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4B103-E94A-4ADF-8C77-623D39601EA1}"/>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1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阈值函数（二元阶跃函数</a:t>
            </a:r>
            <a:r>
              <a:rPr lang="zh-CN" altLang="en-US" sz="2800" b="1" i="0" kern="1200" dirty="0" smtClean="0">
                <a:solidFill>
                  <a:schemeClr val="tx1"/>
                </a:solidFill>
                <a:effectLst/>
                <a:latin typeface="Calibri" panose="020F0502020204030204" pitchFamily="34" charset="0"/>
                <a:ea typeface="+mj-ea"/>
                <a:cs typeface="Arial" panose="020B0604020202020204" pitchFamily="34" charset="0"/>
              </a:rPr>
              <a:t>）</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0D3116D3-BAB7-44BB-9F01-AB118529D544}"/>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3872CE89-4064-4B26-AF44-0E102C9BAFA7}"/>
              </a:ext>
            </a:extLst>
          </p:cNvPr>
          <p:cNvSpPr>
            <a:spLocks noGrp="1"/>
          </p:cNvSpPr>
          <p:nvPr>
            <p:ph type="sldNum" sz="quarter" idx="10"/>
          </p:nvPr>
        </p:nvSpPr>
        <p:spPr/>
        <p:txBody>
          <a:bodyPr/>
          <a:lstStyle/>
          <a:p>
            <a:pPr>
              <a:defRPr/>
            </a:pPr>
            <a:fld id="{3209C3FB-4AD6-4B36-A2A7-63E869CCBCB1}" type="slidenum">
              <a:rPr lang="zh-CN" altLang="en-US" smtClean="0"/>
              <a:t>21</a:t>
            </a:fld>
            <a:endParaRPr lang="en-US" altLang="zh-CN"/>
          </a:p>
        </p:txBody>
      </p:sp>
      <p:pic>
        <p:nvPicPr>
          <p:cNvPr id="5" name="图片 4"/>
          <p:cNvPicPr>
            <a:picLocks noChangeAspect="1"/>
          </p:cNvPicPr>
          <p:nvPr/>
        </p:nvPicPr>
        <p:blipFill>
          <a:blip r:embed="rId2"/>
          <a:stretch>
            <a:fillRect/>
          </a:stretch>
        </p:blipFill>
        <p:spPr>
          <a:xfrm>
            <a:off x="1105662" y="1128799"/>
            <a:ext cx="7127421" cy="3775836"/>
          </a:xfrm>
          <a:prstGeom prst="rect">
            <a:avLst/>
          </a:prstGeom>
        </p:spPr>
      </p:pic>
    </p:spTree>
    <p:extLst>
      <p:ext uri="{BB962C8B-B14F-4D97-AF65-F5344CB8AC3E}">
        <p14:creationId xmlns:p14="http://schemas.microsoft.com/office/powerpoint/2010/main" val="92535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C47CFC-E1C0-41AE-BD00-EB80FE481743}"/>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2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符号函数</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2B8A048E-A0AB-4C96-946E-D28871F7A201}"/>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C91699B3-40D1-4B51-8456-F6FAE789DFEE}"/>
              </a:ext>
            </a:extLst>
          </p:cNvPr>
          <p:cNvSpPr>
            <a:spLocks noGrp="1"/>
          </p:cNvSpPr>
          <p:nvPr>
            <p:ph type="sldNum" sz="quarter" idx="10"/>
          </p:nvPr>
        </p:nvSpPr>
        <p:spPr/>
        <p:txBody>
          <a:bodyPr/>
          <a:lstStyle/>
          <a:p>
            <a:pPr>
              <a:defRPr/>
            </a:pPr>
            <a:fld id="{3209C3FB-4AD6-4B36-A2A7-63E869CCBCB1}" type="slidenum">
              <a:rPr lang="zh-CN" altLang="en-US" smtClean="0"/>
              <a:t>22</a:t>
            </a:fld>
            <a:endParaRPr lang="en-US" altLang="zh-CN"/>
          </a:p>
        </p:txBody>
      </p:sp>
      <p:pic>
        <p:nvPicPr>
          <p:cNvPr id="5" name="图片 4"/>
          <p:cNvPicPr>
            <a:picLocks noChangeAspect="1"/>
          </p:cNvPicPr>
          <p:nvPr/>
        </p:nvPicPr>
        <p:blipFill>
          <a:blip r:embed="rId2"/>
          <a:stretch>
            <a:fillRect/>
          </a:stretch>
        </p:blipFill>
        <p:spPr>
          <a:xfrm>
            <a:off x="746433" y="959780"/>
            <a:ext cx="7845879" cy="3944855"/>
          </a:xfrm>
          <a:prstGeom prst="rect">
            <a:avLst/>
          </a:prstGeom>
        </p:spPr>
      </p:pic>
    </p:spTree>
    <p:extLst>
      <p:ext uri="{BB962C8B-B14F-4D97-AF65-F5344CB8AC3E}">
        <p14:creationId xmlns:p14="http://schemas.microsoft.com/office/powerpoint/2010/main" val="391603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BBDCED-2078-47DA-9388-5CEC6607641F}"/>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3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分段线性函数（饱和函数）</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[6]</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738E5CE0-D00D-41FD-8935-35CD6967DA26}"/>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6962D5B2-F375-417E-8226-7588D20BE6AF}"/>
              </a:ext>
            </a:extLst>
          </p:cNvPr>
          <p:cNvSpPr>
            <a:spLocks noGrp="1"/>
          </p:cNvSpPr>
          <p:nvPr>
            <p:ph type="sldNum" sz="quarter" idx="10"/>
          </p:nvPr>
        </p:nvSpPr>
        <p:spPr/>
        <p:txBody>
          <a:bodyPr/>
          <a:lstStyle/>
          <a:p>
            <a:pPr>
              <a:defRPr/>
            </a:pPr>
            <a:fld id="{3209C3FB-4AD6-4B36-A2A7-63E869CCBCB1}" type="slidenum">
              <a:rPr lang="zh-CN" altLang="en-US" smtClean="0"/>
              <a:t>23</a:t>
            </a:fld>
            <a:endParaRPr lang="en-US" altLang="zh-CN"/>
          </a:p>
        </p:txBody>
      </p:sp>
      <p:pic>
        <p:nvPicPr>
          <p:cNvPr id="5" name="图片 4"/>
          <p:cNvPicPr>
            <a:picLocks noChangeAspect="1"/>
          </p:cNvPicPr>
          <p:nvPr/>
        </p:nvPicPr>
        <p:blipFill>
          <a:blip r:embed="rId2"/>
          <a:stretch>
            <a:fillRect/>
          </a:stretch>
        </p:blipFill>
        <p:spPr>
          <a:xfrm>
            <a:off x="1060758" y="978101"/>
            <a:ext cx="7217229" cy="3979662"/>
          </a:xfrm>
          <a:prstGeom prst="rect">
            <a:avLst/>
          </a:prstGeom>
        </p:spPr>
      </p:pic>
    </p:spTree>
    <p:extLst>
      <p:ext uri="{BB962C8B-B14F-4D97-AF65-F5344CB8AC3E}">
        <p14:creationId xmlns:p14="http://schemas.microsoft.com/office/powerpoint/2010/main" val="362979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059696-8DE7-4F04-880C-A1F1FB4F49B5}"/>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4 S</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型函数（逻辑函数</a:t>
            </a:r>
            <a:r>
              <a:rPr lang="zh-CN" altLang="en-US" sz="2800" b="1" i="0" kern="1200" dirty="0" smtClean="0">
                <a:solidFill>
                  <a:schemeClr val="tx1"/>
                </a:solidFill>
                <a:effectLst/>
                <a:latin typeface="Calibri" panose="020F0502020204030204" pitchFamily="34" charset="0"/>
                <a:ea typeface="+mj-ea"/>
                <a:cs typeface="Arial" panose="020B0604020202020204" pitchFamily="34" charset="0"/>
              </a:rPr>
              <a:t>）</a:t>
            </a:r>
            <a:endParaRPr lang="en-US" dirty="0"/>
          </a:p>
        </p:txBody>
      </p:sp>
      <p:sp>
        <p:nvSpPr>
          <p:cNvPr id="3" name="Content Placeholder 2">
            <a:extLst>
              <a:ext uri="{FF2B5EF4-FFF2-40B4-BE49-F238E27FC236}">
                <a16:creationId xmlns="" xmlns:a16="http://schemas.microsoft.com/office/drawing/2014/main" id="{A06BF9D0-F53D-4C41-856E-B810631D518F}"/>
              </a:ext>
            </a:extLst>
          </p:cNvPr>
          <p:cNvSpPr>
            <a:spLocks noGrp="1"/>
          </p:cNvSpPr>
          <p:nvPr>
            <p:ph idx="1"/>
          </p:nvPr>
        </p:nvSpPr>
        <p:spPr/>
        <p:txBody>
          <a:bodyPr/>
          <a:lstStyle/>
          <a:p>
            <a:r>
              <a:rPr lang="zh-CN" altLang="en-US" dirty="0" smtClean="0">
                <a:cs typeface="Arial" panose="020B0604020202020204" pitchFamily="34" charset="0"/>
              </a:rPr>
              <a:t>一</a:t>
            </a:r>
            <a:r>
              <a:rPr lang="zh-CN" altLang="en-US" dirty="0">
                <a:cs typeface="Arial" panose="020B0604020202020204" pitchFamily="34" charset="0"/>
              </a:rPr>
              <a:t>个平滑的、</a:t>
            </a:r>
            <a:r>
              <a:rPr lang="en-US" altLang="zh-CN" dirty="0">
                <a:cs typeface="Arial" panose="020B0604020202020204" pitchFamily="34" charset="0"/>
              </a:rPr>
              <a:t>S</a:t>
            </a:r>
            <a:r>
              <a:rPr lang="zh-CN" altLang="en-US" dirty="0">
                <a:cs typeface="Arial" panose="020B0604020202020204" pitchFamily="34" charset="0"/>
              </a:rPr>
              <a:t>形</a:t>
            </a:r>
            <a:r>
              <a:rPr lang="zh-CN" altLang="en-US" dirty="0" smtClean="0">
                <a:cs typeface="Arial" panose="020B0604020202020204" pitchFamily="34" charset="0"/>
              </a:rPr>
              <a:t>的函数</a:t>
            </a:r>
            <a:r>
              <a:rPr lang="zh-CN" altLang="en-US" dirty="0">
                <a:cs typeface="Arial" panose="020B0604020202020204" pitchFamily="34" charset="0"/>
              </a:rPr>
              <a:t>，</a:t>
            </a:r>
            <a:r>
              <a:rPr lang="zh-CN" altLang="en-US" dirty="0" smtClean="0">
                <a:cs typeface="Arial" panose="020B0604020202020204" pitchFamily="34" charset="0"/>
              </a:rPr>
              <a:t>将任何</a:t>
            </a:r>
            <a:r>
              <a:rPr lang="zh-CN" altLang="en-US" dirty="0">
                <a:cs typeface="Arial" panose="020B0604020202020204" pitchFamily="34" charset="0"/>
              </a:rPr>
              <a:t>输入映射</a:t>
            </a:r>
            <a:r>
              <a:rPr lang="zh-CN" altLang="en-US" dirty="0" smtClean="0">
                <a:cs typeface="Arial" panose="020B0604020202020204" pitchFamily="34" charset="0"/>
              </a:rPr>
              <a:t>到</a:t>
            </a:r>
            <a:r>
              <a:rPr lang="en-US" altLang="zh-CN" dirty="0" smtClean="0">
                <a:cs typeface="Arial" panose="020B0604020202020204" pitchFamily="34" charset="0"/>
              </a:rPr>
              <a:t>0 </a:t>
            </a:r>
            <a:r>
              <a:rPr lang="zh-CN" altLang="en-US" dirty="0">
                <a:cs typeface="Arial" panose="020B0604020202020204" pitchFamily="34" charset="0"/>
              </a:rPr>
              <a:t>和 </a:t>
            </a:r>
            <a:r>
              <a:rPr lang="en-US" altLang="zh-CN" dirty="0">
                <a:cs typeface="Arial" panose="020B0604020202020204" pitchFamily="34" charset="0"/>
              </a:rPr>
              <a:t>1 </a:t>
            </a:r>
            <a:r>
              <a:rPr lang="zh-CN" altLang="en-US" dirty="0">
                <a:cs typeface="Arial" panose="020B0604020202020204" pitchFamily="34" charset="0"/>
              </a:rPr>
              <a:t>之间的值</a:t>
            </a:r>
            <a:endParaRPr lang="en-US" dirty="0"/>
          </a:p>
        </p:txBody>
      </p:sp>
      <p:sp>
        <p:nvSpPr>
          <p:cNvPr id="4" name="Slide Number Placeholder 3">
            <a:extLst>
              <a:ext uri="{FF2B5EF4-FFF2-40B4-BE49-F238E27FC236}">
                <a16:creationId xmlns="" xmlns:a16="http://schemas.microsoft.com/office/drawing/2014/main" id="{50C73B0E-F825-44E0-8865-2741292FF7A6}"/>
              </a:ext>
            </a:extLst>
          </p:cNvPr>
          <p:cNvSpPr>
            <a:spLocks noGrp="1"/>
          </p:cNvSpPr>
          <p:nvPr>
            <p:ph type="sldNum" sz="quarter" idx="10"/>
          </p:nvPr>
        </p:nvSpPr>
        <p:spPr/>
        <p:txBody>
          <a:bodyPr/>
          <a:lstStyle/>
          <a:p>
            <a:pPr>
              <a:defRPr/>
            </a:pPr>
            <a:fld id="{3209C3FB-4AD6-4B36-A2A7-63E869CCBCB1}" type="slidenum">
              <a:rPr lang="zh-CN" altLang="en-US" smtClean="0"/>
              <a:t>24</a:t>
            </a:fld>
            <a:endParaRPr lang="en-US" altLang="zh-CN"/>
          </a:p>
        </p:txBody>
      </p:sp>
      <p:pic>
        <p:nvPicPr>
          <p:cNvPr id="5" name="图片 4"/>
          <p:cNvPicPr>
            <a:picLocks noChangeAspect="1"/>
          </p:cNvPicPr>
          <p:nvPr/>
        </p:nvPicPr>
        <p:blipFill rotWithShape="1">
          <a:blip r:embed="rId2"/>
          <a:srcRect t="24174"/>
          <a:stretch/>
        </p:blipFill>
        <p:spPr>
          <a:xfrm>
            <a:off x="1014715" y="3233056"/>
            <a:ext cx="2561244" cy="739600"/>
          </a:xfrm>
          <a:prstGeom prst="rect">
            <a:avLst/>
          </a:prstGeom>
        </p:spPr>
      </p:pic>
      <p:pic>
        <p:nvPicPr>
          <p:cNvPr id="6" name="图片 5"/>
          <p:cNvPicPr>
            <a:picLocks noChangeAspect="1"/>
          </p:cNvPicPr>
          <p:nvPr/>
        </p:nvPicPr>
        <p:blipFill>
          <a:blip r:embed="rId3"/>
          <a:stretch>
            <a:fillRect/>
          </a:stretch>
        </p:blipFill>
        <p:spPr>
          <a:xfrm>
            <a:off x="3141640" y="1150824"/>
            <a:ext cx="5988694" cy="3806939"/>
          </a:xfrm>
          <a:prstGeom prst="rect">
            <a:avLst/>
          </a:prstGeom>
        </p:spPr>
      </p:pic>
    </p:spTree>
    <p:extLst>
      <p:ext uri="{BB962C8B-B14F-4D97-AF65-F5344CB8AC3E}">
        <p14:creationId xmlns:p14="http://schemas.microsoft.com/office/powerpoint/2010/main" val="115726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B92478-EA54-4F8E-B72B-FCD96056A891}"/>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5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双曲正切</a:t>
            </a:r>
            <a:r>
              <a:rPr lang="zh-CN" altLang="en-US" sz="2800" b="1" i="0" kern="1200" dirty="0" smtClean="0">
                <a:solidFill>
                  <a:schemeClr val="tx1"/>
                </a:solidFill>
                <a:effectLst/>
                <a:latin typeface="Calibri" panose="020F0502020204030204" pitchFamily="34" charset="0"/>
                <a:ea typeface="+mj-ea"/>
                <a:cs typeface="Arial" panose="020B0604020202020204" pitchFamily="34" charset="0"/>
              </a:rPr>
              <a:t>函数</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ED9E59C1-8956-45E5-9B09-5D3ED9E11DC6}"/>
              </a:ext>
            </a:extLst>
          </p:cNvPr>
          <p:cNvSpPr>
            <a:spLocks noGrp="1"/>
          </p:cNvSpPr>
          <p:nvPr>
            <p:ph idx="1"/>
          </p:nvPr>
        </p:nvSpPr>
        <p:spPr/>
        <p:txBody>
          <a:bodyPr/>
          <a:lstStyle/>
          <a:p>
            <a:endParaRPr lang="en-US" altLang="zh-CN" dirty="0"/>
          </a:p>
        </p:txBody>
      </p:sp>
      <p:sp>
        <p:nvSpPr>
          <p:cNvPr id="4" name="Slide Number Placeholder 3">
            <a:extLst>
              <a:ext uri="{FF2B5EF4-FFF2-40B4-BE49-F238E27FC236}">
                <a16:creationId xmlns="" xmlns:a16="http://schemas.microsoft.com/office/drawing/2014/main" id="{50481CED-4EBD-4C8C-965A-25E2E92CD527}"/>
              </a:ext>
            </a:extLst>
          </p:cNvPr>
          <p:cNvSpPr>
            <a:spLocks noGrp="1"/>
          </p:cNvSpPr>
          <p:nvPr>
            <p:ph type="sldNum" sz="quarter" idx="10"/>
          </p:nvPr>
        </p:nvSpPr>
        <p:spPr/>
        <p:txBody>
          <a:bodyPr/>
          <a:lstStyle/>
          <a:p>
            <a:pPr>
              <a:defRPr/>
            </a:pPr>
            <a:fld id="{3209C3FB-4AD6-4B36-A2A7-63E869CCBCB1}" type="slidenum">
              <a:rPr lang="zh-CN" altLang="en-US" smtClean="0"/>
              <a:t>25</a:t>
            </a:fld>
            <a:endParaRPr lang="en-US" altLang="zh-CN"/>
          </a:p>
        </p:txBody>
      </p:sp>
      <p:pic>
        <p:nvPicPr>
          <p:cNvPr id="5" name="图片 4"/>
          <p:cNvPicPr>
            <a:picLocks noChangeAspect="1"/>
          </p:cNvPicPr>
          <p:nvPr/>
        </p:nvPicPr>
        <p:blipFill>
          <a:blip r:embed="rId2"/>
          <a:stretch>
            <a:fillRect/>
          </a:stretch>
        </p:blipFill>
        <p:spPr>
          <a:xfrm>
            <a:off x="289997" y="843281"/>
            <a:ext cx="8743950" cy="4367938"/>
          </a:xfrm>
          <a:prstGeom prst="rect">
            <a:avLst/>
          </a:prstGeom>
        </p:spPr>
      </p:pic>
      <p:sp>
        <p:nvSpPr>
          <p:cNvPr id="6" name="矩形 5"/>
          <p:cNvSpPr/>
          <p:nvPr/>
        </p:nvSpPr>
        <p:spPr>
          <a:xfrm>
            <a:off x="289997" y="2131953"/>
            <a:ext cx="4445289" cy="1384995"/>
          </a:xfrm>
          <a:prstGeom prst="rect">
            <a:avLst/>
          </a:prstGeom>
          <a:solidFill>
            <a:schemeClr val="bg1"/>
          </a:solidFill>
          <a:ln>
            <a:solidFill>
              <a:schemeClr val="bg1"/>
            </a:solidFill>
          </a:ln>
        </p:spPr>
        <p:txBody>
          <a:bodyPr wrap="square">
            <a:spAutoFit/>
          </a:bodyPr>
          <a:lstStyle/>
          <a:p>
            <a:r>
              <a:rPr lang="zh-CN" altLang="en-US" sz="2800" dirty="0" smtClean="0">
                <a:latin typeface="Calibri" panose="020F0502020204030204" pitchFamily="34" charset="0"/>
                <a:cs typeface="Arial" panose="020B0604020202020204" pitchFamily="34" charset="0"/>
              </a:rPr>
              <a:t>一</a:t>
            </a:r>
            <a:r>
              <a:rPr lang="zh-CN" altLang="en-US" sz="2800" dirty="0">
                <a:latin typeface="Calibri" panose="020F0502020204030204" pitchFamily="34" charset="0"/>
                <a:cs typeface="Arial" panose="020B0604020202020204" pitchFamily="34" charset="0"/>
              </a:rPr>
              <a:t>个类似于 </a:t>
            </a:r>
            <a:r>
              <a:rPr lang="en-US" altLang="zh-CN" sz="2800" dirty="0">
                <a:latin typeface="Calibri" panose="020F0502020204030204" pitchFamily="34" charset="0"/>
                <a:cs typeface="Arial" panose="020B0604020202020204" pitchFamily="34" charset="0"/>
              </a:rPr>
              <a:t>S </a:t>
            </a:r>
            <a:r>
              <a:rPr lang="zh-CN" altLang="en-US" sz="2800" dirty="0">
                <a:latin typeface="Calibri" panose="020F0502020204030204" pitchFamily="34" charset="0"/>
                <a:cs typeface="Arial" panose="020B0604020202020204" pitchFamily="34" charset="0"/>
              </a:rPr>
              <a:t>型的函数，但它将输入映射到 </a:t>
            </a:r>
            <a:r>
              <a:rPr lang="en-US" altLang="zh-CN" sz="2800" dirty="0">
                <a:latin typeface="Calibri" panose="020F0502020204030204" pitchFamily="34" charset="0"/>
                <a:cs typeface="Arial" panose="020B0604020202020204" pitchFamily="34" charset="0"/>
              </a:rPr>
              <a:t>-1 </a:t>
            </a:r>
            <a:r>
              <a:rPr lang="zh-CN" altLang="en-US" sz="2800" dirty="0">
                <a:latin typeface="Calibri" panose="020F0502020204030204" pitchFamily="34" charset="0"/>
                <a:cs typeface="Arial" panose="020B0604020202020204" pitchFamily="34" charset="0"/>
              </a:rPr>
              <a:t>和 </a:t>
            </a:r>
            <a:r>
              <a:rPr lang="en-US" altLang="zh-CN" sz="2800" dirty="0">
                <a:latin typeface="Calibri" panose="020F0502020204030204" pitchFamily="34" charset="0"/>
                <a:cs typeface="Arial" panose="020B0604020202020204" pitchFamily="34" charset="0"/>
              </a:rPr>
              <a:t>1 </a:t>
            </a:r>
            <a:r>
              <a:rPr lang="zh-CN" altLang="en-US" sz="2800" dirty="0">
                <a:latin typeface="Calibri" panose="020F0502020204030204" pitchFamily="34" charset="0"/>
                <a:cs typeface="Arial" panose="020B0604020202020204" pitchFamily="34" charset="0"/>
              </a:rPr>
              <a:t>之间的值。</a:t>
            </a:r>
            <a:endParaRPr lang="zh-CN" altLang="en-US" sz="2800" dirty="0"/>
          </a:p>
        </p:txBody>
      </p:sp>
    </p:spTree>
    <p:extLst>
      <p:ext uri="{BB962C8B-B14F-4D97-AF65-F5344CB8AC3E}">
        <p14:creationId xmlns:p14="http://schemas.microsoft.com/office/powerpoint/2010/main" val="299357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F32FC2-8B17-4F99-BD12-4EEAA62F9C01}"/>
              </a:ext>
            </a:extLst>
          </p:cNvPr>
          <p:cNvSpPr>
            <a:spLocks noGrp="1"/>
          </p:cNvSpPr>
          <p:nvPr>
            <p:ph type="title"/>
          </p:nvPr>
        </p:nvSpPr>
        <p:spPr/>
        <p:txBody>
          <a:bodyPr/>
          <a:lstStyle/>
          <a:p>
            <a:r>
              <a:rPr lang="en-US" altLang="zh-CN" sz="2800" b="0" i="0" kern="1200" dirty="0">
                <a:solidFill>
                  <a:schemeClr val="tx1"/>
                </a:solidFill>
                <a:effectLst/>
                <a:latin typeface="Calibri" panose="020F0502020204030204" pitchFamily="34" charset="0"/>
                <a:ea typeface="+mj-ea"/>
                <a:cs typeface="Arial" panose="020B0604020202020204" pitchFamily="34" charset="0"/>
              </a:rPr>
              <a:t>( )</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 )</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tanh</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v</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err="1">
                <a:solidFill>
                  <a:schemeClr val="tx1"/>
                </a:solidFill>
                <a:effectLst/>
                <a:latin typeface="Calibri" panose="020F0502020204030204" pitchFamily="34" charset="0"/>
                <a:ea typeface="+mj-ea"/>
                <a:cs typeface="Arial" panose="020B0604020202020204" pitchFamily="34" charset="0"/>
              </a:rPr>
              <a:t>v</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 )</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0,1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av</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v</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e</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p>
          <a:p>
            <a:endParaRPr lang="en-US" dirty="0"/>
          </a:p>
        </p:txBody>
      </p:sp>
      <p:sp>
        <p:nvSpPr>
          <p:cNvPr id="3" name="Content Placeholder 2">
            <a:extLst>
              <a:ext uri="{FF2B5EF4-FFF2-40B4-BE49-F238E27FC236}">
                <a16:creationId xmlns="" xmlns:a16="http://schemas.microsoft.com/office/drawing/2014/main" id="{CCB82559-C7E9-412F-8BF8-B87A3B6D4BBE}"/>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E8ABA5E9-EF9B-4627-ABFC-C7E0C632BA64}"/>
              </a:ext>
            </a:extLst>
          </p:cNvPr>
          <p:cNvSpPr>
            <a:spLocks noGrp="1"/>
          </p:cNvSpPr>
          <p:nvPr>
            <p:ph type="sldNum" sz="quarter" idx="10"/>
          </p:nvPr>
        </p:nvSpPr>
        <p:spPr/>
        <p:txBody>
          <a:bodyPr/>
          <a:lstStyle/>
          <a:p>
            <a:pPr>
              <a:defRPr/>
            </a:pPr>
            <a:fld id="{3209C3FB-4AD6-4B36-A2A7-63E869CCBCB1}" type="slidenum">
              <a:rPr lang="zh-CN" altLang="en-US" smtClean="0"/>
              <a:t>26</a:t>
            </a:fld>
            <a:endParaRPr lang="en-US" altLang="zh-CN"/>
          </a:p>
        </p:txBody>
      </p:sp>
      <p:pic>
        <p:nvPicPr>
          <p:cNvPr id="5" name="图片 4"/>
          <p:cNvPicPr>
            <a:picLocks noChangeAspect="1"/>
          </p:cNvPicPr>
          <p:nvPr/>
        </p:nvPicPr>
        <p:blipFill>
          <a:blip r:embed="rId2"/>
          <a:stretch>
            <a:fillRect/>
          </a:stretch>
        </p:blipFill>
        <p:spPr>
          <a:xfrm>
            <a:off x="197069" y="0"/>
            <a:ext cx="8749861" cy="5143500"/>
          </a:xfrm>
          <a:prstGeom prst="rect">
            <a:avLst/>
          </a:prstGeom>
        </p:spPr>
      </p:pic>
    </p:spTree>
    <p:extLst>
      <p:ext uri="{BB962C8B-B14F-4D97-AF65-F5344CB8AC3E}">
        <p14:creationId xmlns:p14="http://schemas.microsoft.com/office/powerpoint/2010/main" val="271177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B46FA9-1EA9-4494-B9FD-0600B0E87BEE}"/>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6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线性整流单元函数</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458F4379-A690-4581-B5F3-6BC31388BB75}"/>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 xmlns:a16="http://schemas.microsoft.com/office/drawing/2014/main" id="{494D50D8-20ED-49A6-9A1A-8A8EDA4F2263}"/>
              </a:ext>
            </a:extLst>
          </p:cNvPr>
          <p:cNvSpPr>
            <a:spLocks noGrp="1"/>
          </p:cNvSpPr>
          <p:nvPr>
            <p:ph type="sldNum" sz="quarter" idx="10"/>
          </p:nvPr>
        </p:nvSpPr>
        <p:spPr/>
        <p:txBody>
          <a:bodyPr/>
          <a:lstStyle/>
          <a:p>
            <a:pPr>
              <a:defRPr/>
            </a:pPr>
            <a:fld id="{3209C3FB-4AD6-4B36-A2A7-63E869CCBCB1}" type="slidenum">
              <a:rPr lang="zh-CN" altLang="en-US" smtClean="0"/>
              <a:t>27</a:t>
            </a:fld>
            <a:endParaRPr lang="en-US" altLang="zh-CN"/>
          </a:p>
        </p:txBody>
      </p:sp>
      <p:pic>
        <p:nvPicPr>
          <p:cNvPr id="5" name="图片 4"/>
          <p:cNvPicPr>
            <a:picLocks noChangeAspect="1"/>
          </p:cNvPicPr>
          <p:nvPr/>
        </p:nvPicPr>
        <p:blipFill>
          <a:blip r:embed="rId2"/>
          <a:stretch>
            <a:fillRect/>
          </a:stretch>
        </p:blipFill>
        <p:spPr>
          <a:xfrm>
            <a:off x="73478" y="843281"/>
            <a:ext cx="8392886" cy="4022670"/>
          </a:xfrm>
          <a:prstGeom prst="rect">
            <a:avLst/>
          </a:prstGeom>
        </p:spPr>
      </p:pic>
      <p:sp>
        <p:nvSpPr>
          <p:cNvPr id="6" name="矩形 5"/>
          <p:cNvSpPr/>
          <p:nvPr/>
        </p:nvSpPr>
        <p:spPr>
          <a:xfrm>
            <a:off x="73478" y="3459923"/>
            <a:ext cx="4572000" cy="1384995"/>
          </a:xfrm>
          <a:prstGeom prst="rect">
            <a:avLst/>
          </a:prstGeom>
          <a:solidFill>
            <a:schemeClr val="bg1"/>
          </a:solidFill>
          <a:ln>
            <a:solidFill>
              <a:schemeClr val="bg1"/>
            </a:solidFill>
          </a:ln>
        </p:spPr>
        <p:txBody>
          <a:bodyPr>
            <a:spAutoFit/>
          </a:bodyPr>
          <a:lstStyle/>
          <a:p>
            <a:r>
              <a:rPr lang="zh-CN" altLang="en-US" sz="2800" dirty="0" smtClean="0">
                <a:latin typeface="Calibri" panose="020F0502020204030204" pitchFamily="34" charset="0"/>
                <a:cs typeface="Arial" panose="020B0604020202020204" pitchFamily="34" charset="0"/>
              </a:rPr>
              <a:t>一</a:t>
            </a:r>
            <a:r>
              <a:rPr lang="zh-CN" altLang="en-US" sz="2800" dirty="0">
                <a:latin typeface="Calibri" panose="020F0502020204030204" pitchFamily="34" charset="0"/>
                <a:cs typeface="Arial" panose="020B0604020202020204" pitchFamily="34" charset="0"/>
              </a:rPr>
              <a:t>个简单的函数，如果输入为正则返回输入，否则返回零。</a:t>
            </a:r>
            <a:endParaRPr lang="zh-CN" altLang="en-US" sz="2800" dirty="0"/>
          </a:p>
        </p:txBody>
      </p:sp>
    </p:spTree>
    <p:extLst>
      <p:ext uri="{BB962C8B-B14F-4D97-AF65-F5344CB8AC3E}">
        <p14:creationId xmlns:p14="http://schemas.microsoft.com/office/powerpoint/2010/main" val="4709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71561-D5B3-40E6-99A1-2CDEDFECB071}"/>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7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带泄露线性整流单元函数</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pic>
        <p:nvPicPr>
          <p:cNvPr id="5" name="内容占位符 4"/>
          <p:cNvPicPr>
            <a:picLocks noGrp="1" noChangeAspect="1"/>
          </p:cNvPicPr>
          <p:nvPr>
            <p:ph idx="1"/>
          </p:nvPr>
        </p:nvPicPr>
        <p:blipFill>
          <a:blip r:embed="rId2"/>
          <a:stretch>
            <a:fillRect/>
          </a:stretch>
        </p:blipFill>
        <p:spPr>
          <a:xfrm>
            <a:off x="1154903" y="941761"/>
            <a:ext cx="5846894" cy="2928753"/>
          </a:xfrm>
          <a:prstGeom prst="rect">
            <a:avLst/>
          </a:prstGeom>
        </p:spPr>
      </p:pic>
      <p:sp>
        <p:nvSpPr>
          <p:cNvPr id="4" name="Slide Number Placeholder 3">
            <a:extLst>
              <a:ext uri="{FF2B5EF4-FFF2-40B4-BE49-F238E27FC236}">
                <a16:creationId xmlns="" xmlns:a16="http://schemas.microsoft.com/office/drawing/2014/main" id="{C7EDFFAC-E908-4B31-83A1-F053D9059A9D}"/>
              </a:ext>
            </a:extLst>
          </p:cNvPr>
          <p:cNvSpPr>
            <a:spLocks noGrp="1"/>
          </p:cNvSpPr>
          <p:nvPr>
            <p:ph type="sldNum" sz="quarter" idx="10"/>
          </p:nvPr>
        </p:nvSpPr>
        <p:spPr/>
        <p:txBody>
          <a:bodyPr/>
          <a:lstStyle/>
          <a:p>
            <a:pPr>
              <a:defRPr/>
            </a:pPr>
            <a:fld id="{3209C3FB-4AD6-4B36-A2A7-63E869CCBCB1}" type="slidenum">
              <a:rPr lang="zh-CN" altLang="en-US" smtClean="0"/>
              <a:t>28</a:t>
            </a:fld>
            <a:endParaRPr lang="en-US" altLang="zh-CN"/>
          </a:p>
        </p:txBody>
      </p:sp>
      <p:sp>
        <p:nvSpPr>
          <p:cNvPr id="6" name="矩形 5"/>
          <p:cNvSpPr/>
          <p:nvPr/>
        </p:nvSpPr>
        <p:spPr>
          <a:xfrm>
            <a:off x="1461408" y="3757434"/>
            <a:ext cx="6066064" cy="1200329"/>
          </a:xfrm>
          <a:prstGeom prst="rect">
            <a:avLst/>
          </a:prstGeom>
        </p:spPr>
        <p:txBody>
          <a:bodyPr wrap="square">
            <a:spAutoFit/>
          </a:bodyPr>
          <a:lstStyle/>
          <a:p>
            <a:endParaRPr lang="zh-CN" altLang="en-US" sz="2400" dirty="0">
              <a:latin typeface="Calibri" panose="020F0502020204030204" pitchFamily="34" charset="0"/>
              <a:cs typeface="Arial" panose="020B0604020202020204" pitchFamily="34" charset="0"/>
            </a:endParaRPr>
          </a:p>
          <a:p>
            <a:r>
              <a:rPr lang="zh-CN" altLang="en-US" sz="2400" dirty="0">
                <a:latin typeface="Calibri" panose="020F0502020204030204" pitchFamily="34" charset="0"/>
                <a:cs typeface="Arial" panose="020B0604020202020204" pitchFamily="34" charset="0"/>
              </a:rPr>
              <a:t>带泄露线性整流单元是 </a:t>
            </a:r>
            <a:r>
              <a:rPr lang="en-US" altLang="zh-CN" sz="2400" dirty="0" err="1">
                <a:latin typeface="Calibri" panose="020F0502020204030204" pitchFamily="34" charset="0"/>
                <a:cs typeface="Arial" panose="020B0604020202020204" pitchFamily="34" charset="0"/>
              </a:rPr>
              <a:t>ReLU</a:t>
            </a:r>
            <a:r>
              <a:rPr lang="en-US" altLang="zh-CN" sz="2400" dirty="0">
                <a:latin typeface="Calibri" panose="020F0502020204030204" pitchFamily="34" charset="0"/>
                <a:cs typeface="Arial" panose="020B0604020202020204" pitchFamily="34" charset="0"/>
              </a:rPr>
              <a:t> </a:t>
            </a:r>
            <a:r>
              <a:rPr lang="zh-CN" altLang="en-US" sz="2400" dirty="0">
                <a:latin typeface="Calibri" panose="020F0502020204030204" pitchFamily="34" charset="0"/>
                <a:cs typeface="Arial" panose="020B0604020202020204" pitchFamily="34" charset="0"/>
              </a:rPr>
              <a:t>函数的一种变体，允许负输入值有一个小的负斜率</a:t>
            </a:r>
            <a:endParaRPr lang="zh-CN" altLang="en-US" sz="2400" dirty="0"/>
          </a:p>
        </p:txBody>
      </p:sp>
    </p:spTree>
    <p:extLst>
      <p:ext uri="{BB962C8B-B14F-4D97-AF65-F5344CB8AC3E}">
        <p14:creationId xmlns:p14="http://schemas.microsoft.com/office/powerpoint/2010/main" val="47701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C90F2E-D26A-40FE-BC5C-81D217D22CF1}"/>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8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指数线性单元函数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[11</a:t>
            </a:r>
            <a:r>
              <a:rPr lang="en-US" altLang="zh-CN" sz="2800" b="1" i="0" kern="1200" dirty="0" smtClean="0">
                <a:solidFill>
                  <a:schemeClr val="tx1"/>
                </a:solidFill>
                <a:effectLst/>
                <a:latin typeface="Calibri" panose="020F0502020204030204" pitchFamily="34" charset="0"/>
                <a:ea typeface="+mj-ea"/>
                <a:cs typeface="Arial" panose="020B0604020202020204" pitchFamily="34" charset="0"/>
              </a:rPr>
              <a:t>]</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E5107314-6B12-44B7-9030-C83424C2DF1D}"/>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766DF474-6CA6-465B-8519-FFAF88C8F3F6}"/>
              </a:ext>
            </a:extLst>
          </p:cNvPr>
          <p:cNvSpPr>
            <a:spLocks noGrp="1"/>
          </p:cNvSpPr>
          <p:nvPr>
            <p:ph type="sldNum" sz="quarter" idx="10"/>
          </p:nvPr>
        </p:nvSpPr>
        <p:spPr/>
        <p:txBody>
          <a:bodyPr/>
          <a:lstStyle/>
          <a:p>
            <a:pPr>
              <a:defRPr/>
            </a:pPr>
            <a:fld id="{3209C3FB-4AD6-4B36-A2A7-63E869CCBCB1}" type="slidenum">
              <a:rPr lang="zh-CN" altLang="en-US" smtClean="0"/>
              <a:t>29</a:t>
            </a:fld>
            <a:endParaRPr lang="en-US" altLang="zh-CN"/>
          </a:p>
        </p:txBody>
      </p:sp>
      <p:pic>
        <p:nvPicPr>
          <p:cNvPr id="5" name="图片 4"/>
          <p:cNvPicPr>
            <a:picLocks noChangeAspect="1"/>
          </p:cNvPicPr>
          <p:nvPr/>
        </p:nvPicPr>
        <p:blipFill>
          <a:blip r:embed="rId2"/>
          <a:stretch>
            <a:fillRect/>
          </a:stretch>
        </p:blipFill>
        <p:spPr>
          <a:xfrm>
            <a:off x="0" y="909890"/>
            <a:ext cx="9144000" cy="4047873"/>
          </a:xfrm>
          <a:prstGeom prst="rect">
            <a:avLst/>
          </a:prstGeom>
        </p:spPr>
      </p:pic>
      <p:sp>
        <p:nvSpPr>
          <p:cNvPr id="6" name="矩形 5"/>
          <p:cNvSpPr/>
          <p:nvPr/>
        </p:nvSpPr>
        <p:spPr>
          <a:xfrm>
            <a:off x="97373" y="1456943"/>
            <a:ext cx="4572000" cy="2062103"/>
          </a:xfrm>
          <a:prstGeom prst="rect">
            <a:avLst/>
          </a:prstGeom>
          <a:solidFill>
            <a:schemeClr val="bg1"/>
          </a:solidFill>
          <a:ln>
            <a:solidFill>
              <a:schemeClr val="bg1"/>
            </a:solidFill>
          </a:ln>
        </p:spPr>
        <p:txBody>
          <a:bodyPr>
            <a:spAutoFit/>
          </a:bodyPr>
          <a:lstStyle/>
          <a:p>
            <a:r>
              <a:rPr lang="zh-CN" altLang="en-US" sz="3200" dirty="0">
                <a:latin typeface="Calibri" panose="020F0502020204030204" pitchFamily="34" charset="0"/>
                <a:cs typeface="Arial" panose="020B0604020202020204" pitchFamily="34" charset="0"/>
              </a:rPr>
              <a:t>指数线性单元是另一种</a:t>
            </a:r>
            <a:br>
              <a:rPr lang="zh-CN" altLang="en-US" sz="3200" dirty="0">
                <a:latin typeface="Calibri" panose="020F0502020204030204" pitchFamily="34" charset="0"/>
                <a:cs typeface="Arial" panose="020B0604020202020204" pitchFamily="34" charset="0"/>
              </a:rPr>
            </a:br>
            <a:r>
              <a:rPr lang="en-US" altLang="zh-CN" sz="3200" dirty="0" err="1">
                <a:latin typeface="Calibri" panose="020F0502020204030204" pitchFamily="34" charset="0"/>
                <a:cs typeface="Arial" panose="020B0604020202020204" pitchFamily="34" charset="0"/>
              </a:rPr>
              <a:t>ReLU</a:t>
            </a:r>
            <a:r>
              <a:rPr lang="en-US" altLang="zh-CN" sz="3200" dirty="0">
                <a:latin typeface="Calibri" panose="020F0502020204030204" pitchFamily="34" charset="0"/>
                <a:cs typeface="Arial" panose="020B0604020202020204" pitchFamily="34" charset="0"/>
              </a:rPr>
              <a:t> </a:t>
            </a:r>
            <a:r>
              <a:rPr lang="zh-CN" altLang="en-US" sz="3200" dirty="0">
                <a:latin typeface="Calibri" panose="020F0502020204030204" pitchFamily="34" charset="0"/>
                <a:cs typeface="Arial" panose="020B0604020202020204" pitchFamily="34" charset="0"/>
              </a:rPr>
              <a:t>函数的变体，它允许通过使用指数函数来计算负值</a:t>
            </a:r>
            <a:endParaRPr lang="zh-CN" altLang="en-US" sz="3200" dirty="0"/>
          </a:p>
        </p:txBody>
      </p:sp>
    </p:spTree>
    <p:extLst>
      <p:ext uri="{BB962C8B-B14F-4D97-AF65-F5344CB8AC3E}">
        <p14:creationId xmlns:p14="http://schemas.microsoft.com/office/powerpoint/2010/main" val="224856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CAA87D-CDF7-4DDB-9413-500F7CB19272}"/>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引言</a:t>
            </a:r>
          </a:p>
          <a:p>
            <a:endParaRPr lang="en-US" dirty="0"/>
          </a:p>
        </p:txBody>
      </p:sp>
      <p:sp>
        <p:nvSpPr>
          <p:cNvPr id="3" name="Content Placeholder 2">
            <a:extLst>
              <a:ext uri="{FF2B5EF4-FFF2-40B4-BE49-F238E27FC236}">
                <a16:creationId xmlns="" xmlns:a16="http://schemas.microsoft.com/office/drawing/2014/main" id="{09F7AF0C-98CF-4354-8F98-FE1EE049E94C}"/>
              </a:ext>
            </a:extLst>
          </p:cNvPr>
          <p:cNvSpPr>
            <a:spLocks noGrp="1"/>
          </p:cNvSpPr>
          <p:nvPr>
            <p:ph idx="1"/>
          </p:nvPr>
        </p:nvSpPr>
        <p:spPr/>
        <p:txBody>
          <a:bodyPr/>
          <a:lstStyle/>
          <a:p>
            <a:r>
              <a:rPr lang="zh-CN" altLang="en-US" dirty="0">
                <a:cs typeface="Arial" panose="020B0604020202020204" pitchFamily="34" charset="0"/>
              </a:rPr>
              <a:t>人工神经网络是基于</a:t>
            </a:r>
            <a:r>
              <a:rPr lang="zh-CN" altLang="en-US" b="1" dirty="0">
                <a:cs typeface="Arial" panose="020B0604020202020204" pitchFamily="34" charset="0"/>
              </a:rPr>
              <a:t>大脑功能</a:t>
            </a:r>
            <a:r>
              <a:rPr lang="zh-CN" altLang="en-US" dirty="0">
                <a:cs typeface="Arial" panose="020B0604020202020204" pitchFamily="34" charset="0"/>
              </a:rPr>
              <a:t>的算法，</a:t>
            </a:r>
            <a:r>
              <a:rPr lang="zh-CN" altLang="en-US" b="1" dirty="0">
                <a:cs typeface="Arial" panose="020B0604020202020204" pitchFamily="34" charset="0"/>
              </a:rPr>
              <a:t>用于</a:t>
            </a:r>
            <a:r>
              <a:rPr lang="zh-CN" altLang="en-US" dirty="0">
                <a:cs typeface="Arial" panose="020B0604020202020204" pitchFamily="34" charset="0"/>
              </a:rPr>
              <a:t>对复杂模式进行建模和预测问题。</a:t>
            </a:r>
          </a:p>
          <a:p>
            <a:r>
              <a:rPr lang="zh-CN" altLang="en-US" dirty="0">
                <a:cs typeface="Arial" panose="020B0604020202020204" pitchFamily="34" charset="0"/>
              </a:rPr>
              <a:t>人工神经网络是一种源于</a:t>
            </a:r>
            <a:r>
              <a:rPr lang="zh-CN" altLang="en-US" b="1" dirty="0">
                <a:cs typeface="Arial" panose="020B0604020202020204" pitchFamily="34" charset="0"/>
              </a:rPr>
              <a:t>人脑生物神经网络</a:t>
            </a:r>
            <a:r>
              <a:rPr lang="zh-CN" altLang="en-US" dirty="0">
                <a:cs typeface="Arial" panose="020B0604020202020204" pitchFamily="34" charset="0"/>
              </a:rPr>
              <a:t>概念的方法。</a:t>
            </a:r>
          </a:p>
          <a:p>
            <a:r>
              <a:rPr lang="zh-CN" altLang="en-US" dirty="0">
                <a:cs typeface="Arial" panose="020B0604020202020204" pitchFamily="34" charset="0"/>
              </a:rPr>
              <a:t>人工神经网络的发展是试图</a:t>
            </a:r>
            <a:r>
              <a:rPr lang="zh-CN" altLang="en-US" b="1" dirty="0">
                <a:cs typeface="Arial" panose="020B0604020202020204" pitchFamily="34" charset="0"/>
              </a:rPr>
              <a:t>复制</a:t>
            </a:r>
            <a:r>
              <a:rPr lang="zh-CN" altLang="en-US" dirty="0">
                <a:cs typeface="Arial" panose="020B0604020202020204" pitchFamily="34" charset="0"/>
              </a:rPr>
              <a:t>人脑</a:t>
            </a:r>
            <a:r>
              <a:rPr lang="zh-CN" altLang="en-US" b="1" dirty="0">
                <a:cs typeface="Arial" panose="020B0604020202020204" pitchFamily="34" charset="0"/>
              </a:rPr>
              <a:t>工作模式</a:t>
            </a:r>
            <a:r>
              <a:rPr lang="zh-CN" altLang="en-US" dirty="0">
                <a:cs typeface="Arial" panose="020B0604020202020204" pitchFamily="34" charset="0"/>
              </a:rPr>
              <a:t>的结果。</a:t>
            </a:r>
          </a:p>
          <a:p>
            <a:r>
              <a:rPr lang="zh-CN" altLang="en-US" b="1" dirty="0">
                <a:cs typeface="Arial" panose="020B0604020202020204" pitchFamily="34" charset="0"/>
              </a:rPr>
              <a:t>人工神经网络</a:t>
            </a:r>
            <a:r>
              <a:rPr lang="zh-CN" altLang="en-US" dirty="0">
                <a:cs typeface="Arial" panose="020B0604020202020204" pitchFamily="34" charset="0"/>
              </a:rPr>
              <a:t>的</a:t>
            </a:r>
            <a:r>
              <a:rPr lang="zh-CN" altLang="en-US" b="1" dirty="0">
                <a:cs typeface="Arial" panose="020B0604020202020204" pitchFamily="34" charset="0"/>
              </a:rPr>
              <a:t>工作模式</a:t>
            </a:r>
            <a:r>
              <a:rPr lang="zh-CN" altLang="en-US" dirty="0">
                <a:cs typeface="Arial" panose="020B0604020202020204" pitchFamily="34" charset="0"/>
              </a:rPr>
              <a:t>与生物神经网络极其相似，尽管</a:t>
            </a:r>
            <a:r>
              <a:rPr lang="zh-CN" altLang="en-US" b="1" dirty="0">
                <a:cs typeface="Arial" panose="020B0604020202020204" pitchFamily="34" charset="0"/>
              </a:rPr>
              <a:t>并非</a:t>
            </a:r>
            <a:r>
              <a:rPr lang="zh-CN" altLang="en-US" dirty="0">
                <a:cs typeface="Arial" panose="020B0604020202020204" pitchFamily="34" charset="0"/>
              </a:rPr>
              <a:t>完全相同。人工神经网络算法只接受</a:t>
            </a:r>
            <a:r>
              <a:rPr lang="zh-CN" altLang="en-US" b="1" dirty="0">
                <a:cs typeface="Arial" panose="020B0604020202020204" pitchFamily="34" charset="0"/>
              </a:rPr>
              <a:t>数值</a:t>
            </a:r>
            <a:r>
              <a:rPr lang="zh-CN" altLang="en-US" dirty="0">
                <a:cs typeface="Arial" panose="020B0604020202020204" pitchFamily="34" charset="0"/>
              </a:rPr>
              <a:t>和</a:t>
            </a:r>
            <a:r>
              <a:rPr lang="zh-CN" altLang="en-US" b="1" dirty="0">
                <a:cs typeface="Arial" panose="020B0604020202020204" pitchFamily="34" charset="0"/>
              </a:rPr>
              <a:t>结构化数据</a:t>
            </a:r>
            <a:r>
              <a:rPr lang="zh-CN" altLang="en-US" dirty="0">
                <a:cs typeface="Arial" panose="020B0604020202020204" pitchFamily="34" charset="0"/>
              </a:rPr>
              <a:t>。</a:t>
            </a:r>
            <a:endParaRPr lang="en-US" dirty="0"/>
          </a:p>
        </p:txBody>
      </p:sp>
      <p:sp>
        <p:nvSpPr>
          <p:cNvPr id="4" name="Slide Number Placeholder 3">
            <a:extLst>
              <a:ext uri="{FF2B5EF4-FFF2-40B4-BE49-F238E27FC236}">
                <a16:creationId xmlns="" xmlns:a16="http://schemas.microsoft.com/office/drawing/2014/main" id="{1629ECE5-B615-4C99-B3D4-B5A6189ADE95}"/>
              </a:ext>
            </a:extLst>
          </p:cNvPr>
          <p:cNvSpPr>
            <a:spLocks noGrp="1"/>
          </p:cNvSpPr>
          <p:nvPr>
            <p:ph type="sldNum" sz="quarter" idx="10"/>
          </p:nvPr>
        </p:nvSpPr>
        <p:spPr/>
        <p:txBody>
          <a:bodyPr/>
          <a:lstStyle/>
          <a:p>
            <a:pPr>
              <a:defRPr/>
            </a:pPr>
            <a:fld id="{3209C3FB-4AD6-4B36-A2A7-63E869CCBCB1}" type="slidenum">
              <a:rPr lang="zh-CN" altLang="en-US" smtClean="0"/>
              <a:t>3</a:t>
            </a:fld>
            <a:endParaRPr lang="en-US" altLang="zh-CN"/>
          </a:p>
        </p:txBody>
      </p:sp>
    </p:spTree>
    <p:extLst>
      <p:ext uri="{BB962C8B-B14F-4D97-AF65-F5344CB8AC3E}">
        <p14:creationId xmlns:p14="http://schemas.microsoft.com/office/powerpoint/2010/main" val="169829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7D6686-8E56-4FC0-B6A4-AA5C210F4C00}"/>
              </a:ext>
            </a:extLst>
          </p:cNvPr>
          <p:cNvSpPr>
            <a:spLocks noGrp="1"/>
          </p:cNvSpPr>
          <p:nvPr>
            <p:ph type="title"/>
          </p:nvPr>
        </p:nvSpPr>
        <p:spPr/>
        <p:txBody>
          <a:bodyPr/>
          <a:lstStyle/>
          <a:p>
            <a:r>
              <a:rPr lang="en-US" altLang="zh-CN" dirty="0"/>
              <a:t>9 </a:t>
            </a:r>
            <a:r>
              <a:rPr lang="zh-CN" altLang="en-US" dirty="0"/>
              <a:t>参数化线性整流单元 </a:t>
            </a:r>
            <a:r>
              <a:rPr lang="en-US" altLang="zh-CN" dirty="0"/>
              <a:t>[12</a:t>
            </a:r>
            <a:r>
              <a:rPr lang="en-US" altLang="zh-CN" dirty="0" smtClean="0"/>
              <a:t>]</a:t>
            </a:r>
            <a:endParaRPr lang="en-US" altLang="zh-CN"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3180AF4D-C35A-483F-AEC6-8B8B4EA4468B}"/>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5F41EC42-00EC-49C7-A9D7-4D79E553AF92}"/>
              </a:ext>
            </a:extLst>
          </p:cNvPr>
          <p:cNvSpPr>
            <a:spLocks noGrp="1"/>
          </p:cNvSpPr>
          <p:nvPr>
            <p:ph type="sldNum" sz="quarter" idx="10"/>
          </p:nvPr>
        </p:nvSpPr>
        <p:spPr/>
        <p:txBody>
          <a:bodyPr/>
          <a:lstStyle/>
          <a:p>
            <a:pPr>
              <a:defRPr/>
            </a:pPr>
            <a:fld id="{3209C3FB-4AD6-4B36-A2A7-63E869CCBCB1}" type="slidenum">
              <a:rPr lang="zh-CN" altLang="en-US" smtClean="0"/>
              <a:t>30</a:t>
            </a:fld>
            <a:endParaRPr lang="en-US" altLang="zh-CN"/>
          </a:p>
        </p:txBody>
      </p:sp>
      <p:pic>
        <p:nvPicPr>
          <p:cNvPr id="5" name="图片 4"/>
          <p:cNvPicPr>
            <a:picLocks noChangeAspect="1"/>
          </p:cNvPicPr>
          <p:nvPr/>
        </p:nvPicPr>
        <p:blipFill>
          <a:blip r:embed="rId2"/>
          <a:stretch>
            <a:fillRect/>
          </a:stretch>
        </p:blipFill>
        <p:spPr>
          <a:xfrm>
            <a:off x="0" y="724959"/>
            <a:ext cx="9144000" cy="4150468"/>
          </a:xfrm>
          <a:prstGeom prst="rect">
            <a:avLst/>
          </a:prstGeom>
        </p:spPr>
      </p:pic>
    </p:spTree>
    <p:extLst>
      <p:ext uri="{BB962C8B-B14F-4D97-AF65-F5344CB8AC3E}">
        <p14:creationId xmlns:p14="http://schemas.microsoft.com/office/powerpoint/2010/main" val="146687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896955-0D5E-44B6-8215-7F0BB7C97692}"/>
              </a:ext>
            </a:extLst>
          </p:cNvPr>
          <p:cNvSpPr>
            <a:spLocks noGrp="1"/>
          </p:cNvSpPr>
          <p:nvPr>
            <p:ph type="title"/>
          </p:nvPr>
        </p:nvSpPr>
        <p:spPr/>
        <p:txBody>
          <a:bodyPr/>
          <a:lstStyle/>
          <a:p>
            <a:r>
              <a:rPr lang="en-US" altLang="zh-CN" sz="2800" b="1" kern="1200" dirty="0">
                <a:solidFill>
                  <a:schemeClr val="tx1"/>
                </a:solidFill>
                <a:effectLst/>
                <a:latin typeface="Calibri" panose="020F0502020204030204" pitchFamily="34" charset="0"/>
                <a:ea typeface="+mj-ea"/>
                <a:cs typeface="Arial" panose="020B0604020202020204" pitchFamily="34" charset="0"/>
              </a:rPr>
              <a:t>10 </a:t>
            </a:r>
            <a:r>
              <a:rPr lang="en-US" altLang="zh-CN" sz="2800" b="1" kern="1200" dirty="0" err="1">
                <a:solidFill>
                  <a:schemeClr val="tx1"/>
                </a:solidFill>
                <a:effectLst/>
                <a:latin typeface="Calibri" panose="020F0502020204030204" pitchFamily="34" charset="0"/>
                <a:ea typeface="+mj-ea"/>
                <a:cs typeface="Arial" panose="020B0604020202020204" pitchFamily="34" charset="0"/>
              </a:rPr>
              <a:t>Softmax</a:t>
            </a:r>
            <a:r>
              <a:rPr lang="en-US" altLang="zh-CN" sz="2800" b="1" kern="1200" dirty="0">
                <a:solidFill>
                  <a:schemeClr val="tx1"/>
                </a:solidFill>
                <a:effectLst/>
                <a:latin typeface="Calibri" panose="020F0502020204030204" pitchFamily="34" charset="0"/>
                <a:ea typeface="+mj-ea"/>
                <a:cs typeface="Arial" panose="020B0604020202020204" pitchFamily="34" charset="0"/>
              </a:rPr>
              <a:t> </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函数</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328151C0-B551-4771-8CBA-9ED869602397}"/>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C5BC9FB1-0F54-4C6A-88B4-6FA22AB804A7}"/>
              </a:ext>
            </a:extLst>
          </p:cNvPr>
          <p:cNvSpPr>
            <a:spLocks noGrp="1"/>
          </p:cNvSpPr>
          <p:nvPr>
            <p:ph type="sldNum" sz="quarter" idx="10"/>
          </p:nvPr>
        </p:nvSpPr>
        <p:spPr/>
        <p:txBody>
          <a:bodyPr/>
          <a:lstStyle/>
          <a:p>
            <a:pPr>
              <a:defRPr/>
            </a:pPr>
            <a:fld id="{3209C3FB-4AD6-4B36-A2A7-63E869CCBCB1}" type="slidenum">
              <a:rPr lang="zh-CN" altLang="en-US" smtClean="0"/>
              <a:t>31</a:t>
            </a:fld>
            <a:endParaRPr lang="en-US" altLang="zh-CN"/>
          </a:p>
        </p:txBody>
      </p:sp>
      <p:pic>
        <p:nvPicPr>
          <p:cNvPr id="5" name="图片 4"/>
          <p:cNvPicPr>
            <a:picLocks noChangeAspect="1"/>
          </p:cNvPicPr>
          <p:nvPr/>
        </p:nvPicPr>
        <p:blipFill>
          <a:blip r:embed="rId2"/>
          <a:stretch>
            <a:fillRect/>
          </a:stretch>
        </p:blipFill>
        <p:spPr>
          <a:xfrm>
            <a:off x="0" y="769585"/>
            <a:ext cx="9144000" cy="4359628"/>
          </a:xfrm>
          <a:prstGeom prst="rect">
            <a:avLst/>
          </a:prstGeom>
        </p:spPr>
      </p:pic>
      <p:sp>
        <p:nvSpPr>
          <p:cNvPr id="6" name="矩形 5"/>
          <p:cNvSpPr/>
          <p:nvPr/>
        </p:nvSpPr>
        <p:spPr>
          <a:xfrm>
            <a:off x="194747" y="1106172"/>
            <a:ext cx="4703824" cy="2677656"/>
          </a:xfrm>
          <a:prstGeom prst="rect">
            <a:avLst/>
          </a:prstGeom>
          <a:solidFill>
            <a:schemeClr val="bg1"/>
          </a:solidFill>
          <a:ln>
            <a:solidFill>
              <a:schemeClr val="bg1"/>
            </a:solidFill>
          </a:ln>
        </p:spPr>
        <p:txBody>
          <a:bodyPr wrap="square">
            <a:spAutoFit/>
          </a:bodyPr>
          <a:lstStyle/>
          <a:p>
            <a:r>
              <a:rPr lang="en-US" altLang="zh-CN" sz="2800" dirty="0" err="1">
                <a:latin typeface="Calibri" panose="020F0502020204030204" pitchFamily="34" charset="0"/>
                <a:cs typeface="Arial" panose="020B0604020202020204" pitchFamily="34" charset="0"/>
              </a:rPr>
              <a:t>softmax</a:t>
            </a:r>
            <a:r>
              <a:rPr lang="en-US" altLang="zh-CN" sz="2800" dirty="0">
                <a:latin typeface="Calibri" panose="020F0502020204030204" pitchFamily="34" charset="0"/>
                <a:cs typeface="Arial" panose="020B0604020202020204" pitchFamily="34" charset="0"/>
              </a:rPr>
              <a:t> </a:t>
            </a:r>
            <a:r>
              <a:rPr lang="zh-CN" altLang="en-US" sz="2800" dirty="0">
                <a:latin typeface="Calibri" panose="020F0502020204030204" pitchFamily="34" charset="0"/>
                <a:cs typeface="Arial" panose="020B0604020202020204" pitchFamily="34" charset="0"/>
              </a:rPr>
              <a:t>函数用于多类</a:t>
            </a:r>
            <a:r>
              <a:rPr lang="zh-CN" altLang="en-US" sz="2800" b="1" dirty="0">
                <a:latin typeface="Calibri" panose="020F0502020204030204" pitchFamily="34" charset="0"/>
                <a:cs typeface="Arial" panose="020B0604020202020204" pitchFamily="34" charset="0"/>
              </a:rPr>
              <a:t>分类</a:t>
            </a:r>
            <a:r>
              <a:rPr lang="zh-CN" altLang="en-US" sz="2800" dirty="0">
                <a:latin typeface="Calibri" panose="020F0502020204030204" pitchFamily="34" charset="0"/>
                <a:cs typeface="Arial" panose="020B0604020202020204" pitchFamily="34" charset="0"/>
              </a:rPr>
              <a:t>问题。</a:t>
            </a:r>
          </a:p>
          <a:p>
            <a:r>
              <a:rPr lang="zh-CN" altLang="en-US" sz="2800" dirty="0">
                <a:latin typeface="Calibri" panose="020F0502020204030204" pitchFamily="34" charset="0"/>
                <a:cs typeface="Arial" panose="020B0604020202020204" pitchFamily="34" charset="0"/>
              </a:rPr>
              <a:t>它将一个实数向量映射到一个</a:t>
            </a:r>
            <a:r>
              <a:rPr lang="zh-CN" altLang="en-US" sz="2800" b="1" dirty="0">
                <a:latin typeface="Calibri" panose="020F0502020204030204" pitchFamily="34" charset="0"/>
                <a:cs typeface="Arial" panose="020B0604020202020204" pitchFamily="34" charset="0"/>
              </a:rPr>
              <a:t>概率分布</a:t>
            </a:r>
            <a:r>
              <a:rPr lang="zh-CN" altLang="en-US" sz="2800" dirty="0">
                <a:latin typeface="Calibri" panose="020F0502020204030204" pitchFamily="34" charset="0"/>
                <a:cs typeface="Arial" panose="020B0604020202020204" pitchFamily="34" charset="0"/>
              </a:rPr>
              <a:t>，其总和为 </a:t>
            </a:r>
            <a:r>
              <a:rPr lang="en-US" altLang="zh-CN" sz="2800" dirty="0">
                <a:latin typeface="Calibri" panose="020F0502020204030204" pitchFamily="34" charset="0"/>
                <a:cs typeface="Arial" panose="020B0604020202020204" pitchFamily="34" charset="0"/>
              </a:rPr>
              <a:t>11</a:t>
            </a:r>
            <a:r>
              <a:rPr lang="zh-CN" altLang="en-US" sz="2800" dirty="0">
                <a:latin typeface="Calibri" panose="020F0502020204030204" pitchFamily="34" charset="0"/>
                <a:cs typeface="Arial" panose="020B0604020202020204" pitchFamily="34" charset="0"/>
              </a:rPr>
              <a:t>，其中输出向量的每个元素代表输入属于特定类的概率。</a:t>
            </a:r>
            <a:endParaRPr lang="zh-CN" altLang="en-US" sz="2800" dirty="0"/>
          </a:p>
        </p:txBody>
      </p:sp>
    </p:spTree>
    <p:extLst>
      <p:ext uri="{BB962C8B-B14F-4D97-AF65-F5344CB8AC3E}">
        <p14:creationId xmlns:p14="http://schemas.microsoft.com/office/powerpoint/2010/main" val="337242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3EFFD-49A4-4276-82BB-F21F36B1BB9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59A4EB34-79F4-4CDB-93CB-BEC1EF006420}"/>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06F9610E-482E-4610-87B3-F249B5212147}"/>
              </a:ext>
            </a:extLst>
          </p:cNvPr>
          <p:cNvSpPr>
            <a:spLocks noGrp="1"/>
          </p:cNvSpPr>
          <p:nvPr>
            <p:ph type="sldNum" sz="quarter" idx="10"/>
          </p:nvPr>
        </p:nvSpPr>
        <p:spPr/>
        <p:txBody>
          <a:bodyPr/>
          <a:lstStyle/>
          <a:p>
            <a:pPr>
              <a:defRPr/>
            </a:pPr>
            <a:fld id="{3209C3FB-4AD6-4B36-A2A7-63E869CCBCB1}" type="slidenum">
              <a:rPr lang="zh-CN" altLang="en-US" smtClean="0"/>
              <a:t>32</a:t>
            </a:fld>
            <a:endParaRPr lang="en-US" altLang="zh-CN"/>
          </a:p>
        </p:txBody>
      </p:sp>
      <p:pic>
        <p:nvPicPr>
          <p:cNvPr id="5" name="图片 4"/>
          <p:cNvPicPr>
            <a:picLocks noChangeAspect="1"/>
          </p:cNvPicPr>
          <p:nvPr/>
        </p:nvPicPr>
        <p:blipFill>
          <a:blip r:embed="rId2"/>
          <a:stretch>
            <a:fillRect/>
          </a:stretch>
        </p:blipFill>
        <p:spPr>
          <a:xfrm>
            <a:off x="54699" y="0"/>
            <a:ext cx="9034601" cy="5143500"/>
          </a:xfrm>
          <a:prstGeom prst="rect">
            <a:avLst/>
          </a:prstGeom>
        </p:spPr>
      </p:pic>
    </p:spTree>
    <p:extLst>
      <p:ext uri="{BB962C8B-B14F-4D97-AF65-F5344CB8AC3E}">
        <p14:creationId xmlns:p14="http://schemas.microsoft.com/office/powerpoint/2010/main" val="234084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316C0D-9424-4F70-A6CC-36EA8347907E}"/>
              </a:ext>
            </a:extLst>
          </p:cNvPr>
          <p:cNvSpPr>
            <a:spLocks noGrp="1"/>
          </p:cNvSpPr>
          <p:nvPr>
            <p:ph type="title"/>
          </p:nvPr>
        </p:nvSpPr>
        <p:spPr/>
        <p:txBody>
          <a:bodyPr/>
          <a:lstStyle/>
          <a:p>
            <a:r>
              <a:rPr lang="en-US" altLang="zh-CN" sz="2800" b="1" kern="1200" dirty="0">
                <a:solidFill>
                  <a:schemeClr val="tx1"/>
                </a:solidFill>
                <a:effectLst/>
                <a:latin typeface="Calibri" panose="020F0502020204030204" pitchFamily="34" charset="0"/>
                <a:ea typeface="+mj-ea"/>
                <a:cs typeface="Arial" panose="020B0604020202020204" pitchFamily="34" charset="0"/>
              </a:rPr>
              <a:t>11 Swish</a:t>
            </a:r>
            <a:r>
              <a:rPr lang="zh-CN" altLang="en-US" sz="2800" b="1" kern="1200" dirty="0">
                <a:solidFill>
                  <a:schemeClr val="tx1"/>
                </a:solidFill>
                <a:effectLst/>
                <a:latin typeface="Calibri" panose="020F0502020204030204" pitchFamily="34" charset="0"/>
                <a:ea typeface="+mj-ea"/>
                <a:cs typeface="Arial" panose="020B0604020202020204" pitchFamily="34" charset="0"/>
              </a:rPr>
              <a:t>（自门控）函数</a:t>
            </a:r>
            <a:r>
              <a:rPr lang="en-US" altLang="zh-CN" sz="2800" b="1" kern="1200" dirty="0">
                <a:solidFill>
                  <a:schemeClr val="tx1"/>
                </a:solidFill>
                <a:effectLst/>
                <a:latin typeface="Calibri" panose="020F0502020204030204" pitchFamily="34" charset="0"/>
                <a:ea typeface="+mj-ea"/>
                <a:cs typeface="Arial" panose="020B0604020202020204" pitchFamily="34" charset="0"/>
              </a:rPr>
              <a:t>[13]</a:t>
            </a:r>
          </a:p>
          <a:p>
            <a:endParaRPr lang="en-US" dirty="0"/>
          </a:p>
        </p:txBody>
      </p:sp>
      <p:sp>
        <p:nvSpPr>
          <p:cNvPr id="3" name="Content Placeholder 2">
            <a:extLst>
              <a:ext uri="{FF2B5EF4-FFF2-40B4-BE49-F238E27FC236}">
                <a16:creationId xmlns="" xmlns:a16="http://schemas.microsoft.com/office/drawing/2014/main" id="{FD3CF2DF-2C24-419B-90E7-A27667DF4EAD}"/>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C34CFD04-9ACB-438E-80CF-65A87B668768}"/>
              </a:ext>
            </a:extLst>
          </p:cNvPr>
          <p:cNvSpPr>
            <a:spLocks noGrp="1"/>
          </p:cNvSpPr>
          <p:nvPr>
            <p:ph type="sldNum" sz="quarter" idx="10"/>
          </p:nvPr>
        </p:nvSpPr>
        <p:spPr/>
        <p:txBody>
          <a:bodyPr/>
          <a:lstStyle/>
          <a:p>
            <a:pPr>
              <a:defRPr/>
            </a:pPr>
            <a:fld id="{3209C3FB-4AD6-4B36-A2A7-63E869CCBCB1}" type="slidenum">
              <a:rPr lang="zh-CN" altLang="en-US" smtClean="0"/>
              <a:t>33</a:t>
            </a:fld>
            <a:endParaRPr lang="en-US" altLang="zh-CN"/>
          </a:p>
        </p:txBody>
      </p:sp>
      <p:pic>
        <p:nvPicPr>
          <p:cNvPr id="5" name="图片 4"/>
          <p:cNvPicPr>
            <a:picLocks noChangeAspect="1"/>
          </p:cNvPicPr>
          <p:nvPr/>
        </p:nvPicPr>
        <p:blipFill>
          <a:blip r:embed="rId2"/>
          <a:stretch>
            <a:fillRect/>
          </a:stretch>
        </p:blipFill>
        <p:spPr>
          <a:xfrm>
            <a:off x="1146886" y="843281"/>
            <a:ext cx="7044973" cy="4187886"/>
          </a:xfrm>
          <a:prstGeom prst="rect">
            <a:avLst/>
          </a:prstGeom>
        </p:spPr>
      </p:pic>
    </p:spTree>
    <p:extLst>
      <p:ext uri="{BB962C8B-B14F-4D97-AF65-F5344CB8AC3E}">
        <p14:creationId xmlns:p14="http://schemas.microsoft.com/office/powerpoint/2010/main" val="2914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B5DDDD-C638-453E-A3CC-7211303DC154}"/>
              </a:ext>
            </a:extLst>
          </p:cNvPr>
          <p:cNvSpPr>
            <a:spLocks noGrp="1"/>
          </p:cNvSpPr>
          <p:nvPr>
            <p:ph type="title"/>
          </p:nvPr>
        </p:nvSpPr>
        <p:spPr/>
        <p:txBody>
          <a:bodyPr/>
          <a:lstStyle/>
          <a:p>
            <a:r>
              <a:rPr lang="en-US" altLang="zh-CN" sz="2800" b="1" kern="1200" dirty="0">
                <a:solidFill>
                  <a:schemeClr val="tx1"/>
                </a:solidFill>
                <a:effectLst/>
                <a:latin typeface="Calibri" panose="020F0502020204030204" pitchFamily="34" charset="0"/>
                <a:ea typeface="+mj-ea"/>
                <a:cs typeface="Arial" panose="020B0604020202020204" pitchFamily="34" charset="0"/>
              </a:rPr>
              <a:t>11 Swish</a:t>
            </a:r>
            <a:r>
              <a:rPr lang="zh-CN" altLang="en-US" sz="2800" b="1" kern="1200" dirty="0">
                <a:solidFill>
                  <a:schemeClr val="tx1"/>
                </a:solidFill>
                <a:effectLst/>
                <a:latin typeface="Calibri" panose="020F0502020204030204" pitchFamily="34" charset="0"/>
                <a:ea typeface="+mj-ea"/>
                <a:cs typeface="Arial" panose="020B0604020202020204" pitchFamily="34" charset="0"/>
              </a:rPr>
              <a:t>（自门控）函数</a:t>
            </a:r>
            <a:r>
              <a:rPr lang="en-US" altLang="zh-CN" sz="2800" b="1" kern="1200" dirty="0">
                <a:solidFill>
                  <a:schemeClr val="tx1"/>
                </a:solidFill>
                <a:effectLst/>
                <a:latin typeface="Calibri" panose="020F0502020204030204" pitchFamily="34" charset="0"/>
                <a:ea typeface="+mj-ea"/>
                <a:cs typeface="Arial" panose="020B0604020202020204" pitchFamily="34" charset="0"/>
              </a:rPr>
              <a:t>[13]</a:t>
            </a:r>
          </a:p>
          <a:p>
            <a:endParaRPr lang="en-US" dirty="0"/>
          </a:p>
        </p:txBody>
      </p:sp>
      <p:sp>
        <p:nvSpPr>
          <p:cNvPr id="3" name="Content Placeholder 2">
            <a:extLst>
              <a:ext uri="{FF2B5EF4-FFF2-40B4-BE49-F238E27FC236}">
                <a16:creationId xmlns="" xmlns:a16="http://schemas.microsoft.com/office/drawing/2014/main" id="{3B6FD2DD-9C68-4E31-B34D-97474A0C8702}"/>
              </a:ext>
            </a:extLst>
          </p:cNvPr>
          <p:cNvSpPr>
            <a:spLocks noGrp="1"/>
          </p:cNvSpPr>
          <p:nvPr>
            <p:ph idx="1"/>
          </p:nvPr>
        </p:nvSpPr>
        <p:spPr/>
        <p:txBody>
          <a:bodyPr/>
          <a:lstStyle/>
          <a:p>
            <a:r>
              <a:rPr lang="zh-CN" altLang="en-US" dirty="0">
                <a:cs typeface="Arial" panose="020B0604020202020204" pitchFamily="34" charset="0"/>
              </a:rPr>
              <a:t>它</a:t>
            </a:r>
            <a:r>
              <a:rPr lang="zh-CN" altLang="en-US" b="1" dirty="0">
                <a:cs typeface="Arial" panose="020B0604020202020204" pitchFamily="34" charset="0"/>
              </a:rPr>
              <a:t>结合</a:t>
            </a:r>
            <a:r>
              <a:rPr lang="zh-CN" altLang="en-US" dirty="0">
                <a:cs typeface="Arial" panose="020B0604020202020204" pitchFamily="34" charset="0"/>
              </a:rPr>
              <a:t>了 </a:t>
            </a:r>
            <a:r>
              <a:rPr lang="en-US" altLang="zh-CN" b="1" dirty="0" err="1">
                <a:cs typeface="Arial" panose="020B0604020202020204" pitchFamily="34" charset="0"/>
              </a:rPr>
              <a:t>ReLU</a:t>
            </a:r>
            <a:r>
              <a:rPr lang="zh-CN" altLang="en-US" dirty="0">
                <a:cs typeface="Arial" panose="020B0604020202020204" pitchFamily="34" charset="0"/>
              </a:rPr>
              <a:t> 和 </a:t>
            </a:r>
            <a:r>
              <a:rPr lang="en-US" altLang="zh-CN" b="1" dirty="0">
                <a:cs typeface="Arial" panose="020B0604020202020204" pitchFamily="34" charset="0"/>
              </a:rPr>
              <a:t>S </a:t>
            </a:r>
            <a:r>
              <a:rPr lang="zh-CN" altLang="en-US" b="1" dirty="0">
                <a:cs typeface="Arial" panose="020B0604020202020204" pitchFamily="34" charset="0"/>
              </a:rPr>
              <a:t>型</a:t>
            </a:r>
            <a:r>
              <a:rPr lang="zh-CN" altLang="en-US" dirty="0">
                <a:cs typeface="Arial" panose="020B0604020202020204" pitchFamily="34" charset="0"/>
              </a:rPr>
              <a:t>函数的最佳特性，使其计算高效，同时避免了梯度消失和神经元死亡等问题。</a:t>
            </a:r>
          </a:p>
          <a:p>
            <a:r>
              <a:rPr lang="en-US" altLang="zh-CN" dirty="0">
                <a:cs typeface="Arial" panose="020B0604020202020204" pitchFamily="34" charset="0"/>
              </a:rPr>
              <a:t>Swish </a:t>
            </a:r>
            <a:r>
              <a:rPr lang="zh-CN" altLang="en-US" dirty="0">
                <a:cs typeface="Arial" panose="020B0604020202020204" pitchFamily="34" charset="0"/>
              </a:rPr>
              <a:t>涉及一个</a:t>
            </a:r>
            <a:r>
              <a:rPr lang="zh-CN" altLang="en-US" b="1" dirty="0">
                <a:cs typeface="Arial" panose="020B0604020202020204" pitchFamily="34" charset="0"/>
              </a:rPr>
              <a:t>门控机制</a:t>
            </a:r>
            <a:r>
              <a:rPr lang="zh-CN" altLang="en-US" dirty="0">
                <a:cs typeface="Arial" panose="020B0604020202020204" pitchFamily="34" charset="0"/>
              </a:rPr>
              <a:t>，根据输入决定函数的输出。</a:t>
            </a:r>
          </a:p>
          <a:p>
            <a:r>
              <a:rPr lang="en-US" altLang="zh-CN" dirty="0">
                <a:cs typeface="Arial" panose="020B0604020202020204" pitchFamily="34" charset="0"/>
              </a:rPr>
              <a:t>Swish </a:t>
            </a:r>
            <a:r>
              <a:rPr lang="zh-CN" altLang="en-US" dirty="0">
                <a:cs typeface="Arial" panose="020B0604020202020204" pitchFamily="34" charset="0"/>
              </a:rPr>
              <a:t>函数定义为 </a:t>
            </a:r>
            <a:r>
              <a:rPr lang="en-US" altLang="zh-CN" dirty="0">
                <a:cs typeface="Arial" panose="020B0604020202020204" pitchFamily="34" charset="0"/>
              </a:rPr>
              <a:t>swish(x)=</a:t>
            </a:r>
            <a:r>
              <a:rPr lang="en-US" altLang="zh-CN" dirty="0" err="1">
                <a:cs typeface="Arial" panose="020B0604020202020204" pitchFamily="34" charset="0"/>
              </a:rPr>
              <a:t>x∗sigmoid</a:t>
            </a:r>
            <a:r>
              <a:rPr lang="en-US" altLang="zh-CN" dirty="0">
                <a:cs typeface="Arial" panose="020B0604020202020204" pitchFamily="34" charset="0"/>
              </a:rPr>
              <a:t>(</a:t>
            </a:r>
            <a:r>
              <a:rPr lang="en-US" altLang="zh-CN" dirty="0" err="1">
                <a:cs typeface="Arial" panose="020B0604020202020204" pitchFamily="34" charset="0"/>
              </a:rPr>
              <a:t>beta∗x</a:t>
            </a:r>
            <a:r>
              <a:rPr lang="en-US" altLang="zh-CN" dirty="0" smtClean="0">
                <a:cs typeface="Arial" panose="020B0604020202020204" pitchFamily="34" charset="0"/>
              </a:rPr>
              <a:t>)</a:t>
            </a:r>
            <a:r>
              <a:rPr lang="zh-CN" altLang="en-US" dirty="0" smtClean="0">
                <a:cs typeface="Arial" panose="020B0604020202020204" pitchFamily="34" charset="0"/>
              </a:rPr>
              <a:t>，</a:t>
            </a:r>
            <a:r>
              <a:rPr lang="zh-CN" altLang="en-US" dirty="0">
                <a:cs typeface="Arial" panose="020B0604020202020204" pitchFamily="34" charset="0"/>
              </a:rPr>
              <a:t>其中 </a:t>
            </a:r>
            <a:r>
              <a:rPr lang="en-US" altLang="zh-CN" b="1" dirty="0">
                <a:cs typeface="Arial" panose="020B0604020202020204" pitchFamily="34" charset="0"/>
              </a:rPr>
              <a:t>beta</a:t>
            </a:r>
            <a:r>
              <a:rPr lang="zh-CN" altLang="en-US" dirty="0">
                <a:cs typeface="Arial" panose="020B0604020202020204" pitchFamily="34" charset="0"/>
              </a:rPr>
              <a:t> 是一个控制函数形状的超参数。</a:t>
            </a:r>
          </a:p>
          <a:p>
            <a:r>
              <a:rPr lang="en-US" altLang="zh-CN" dirty="0">
                <a:cs typeface="Arial" panose="020B0604020202020204" pitchFamily="34" charset="0"/>
              </a:rPr>
              <a:t>Swish </a:t>
            </a:r>
            <a:r>
              <a:rPr lang="zh-CN" altLang="en-US" dirty="0">
                <a:cs typeface="Arial" panose="020B0604020202020204" pitchFamily="34" charset="0"/>
              </a:rPr>
              <a:t>已被证明在各种深度学习任务上表现良好，包括图像分类和语言建模。</a:t>
            </a:r>
            <a:endParaRPr lang="en-US" dirty="0"/>
          </a:p>
        </p:txBody>
      </p:sp>
      <p:sp>
        <p:nvSpPr>
          <p:cNvPr id="4" name="Slide Number Placeholder 3">
            <a:extLst>
              <a:ext uri="{FF2B5EF4-FFF2-40B4-BE49-F238E27FC236}">
                <a16:creationId xmlns="" xmlns:a16="http://schemas.microsoft.com/office/drawing/2014/main" id="{E02B9563-8A49-4159-B809-BA8DD291BEE3}"/>
              </a:ext>
            </a:extLst>
          </p:cNvPr>
          <p:cNvSpPr>
            <a:spLocks noGrp="1"/>
          </p:cNvSpPr>
          <p:nvPr>
            <p:ph type="sldNum" sz="quarter" idx="10"/>
          </p:nvPr>
        </p:nvSpPr>
        <p:spPr/>
        <p:txBody>
          <a:bodyPr/>
          <a:lstStyle/>
          <a:p>
            <a:pPr>
              <a:defRPr/>
            </a:pPr>
            <a:fld id="{3209C3FB-4AD6-4B36-A2A7-63E869CCBCB1}" type="slidenum">
              <a:rPr lang="zh-CN" altLang="en-US" smtClean="0"/>
              <a:t>34</a:t>
            </a:fld>
            <a:endParaRPr lang="en-US" altLang="zh-CN"/>
          </a:p>
        </p:txBody>
      </p:sp>
    </p:spTree>
    <p:extLst>
      <p:ext uri="{BB962C8B-B14F-4D97-AF65-F5344CB8AC3E}">
        <p14:creationId xmlns:p14="http://schemas.microsoft.com/office/powerpoint/2010/main" val="251278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1E1DAB-4A73-4B2B-BE07-DE4F8D2214B2}"/>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12 </a:t>
            </a:r>
            <a:r>
              <a:rPr lang="en-US" altLang="zh-CN" sz="2800" b="1" i="0" kern="1200" dirty="0" err="1">
                <a:solidFill>
                  <a:schemeClr val="tx1"/>
                </a:solidFill>
                <a:effectLst/>
                <a:latin typeface="Calibri" panose="020F0502020204030204" pitchFamily="34" charset="0"/>
                <a:ea typeface="+mj-ea"/>
                <a:cs typeface="Arial" panose="020B0604020202020204" pitchFamily="34" charset="0"/>
              </a:rPr>
              <a:t>Maxout</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激活函数</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[15</a:t>
            </a:r>
            <a:r>
              <a:rPr lang="en-US" altLang="zh-CN" sz="2800" b="1" i="0" kern="1200" dirty="0" smtClean="0">
                <a:solidFill>
                  <a:schemeClr val="tx1"/>
                </a:solidFill>
                <a:effectLst/>
                <a:latin typeface="Calibri" panose="020F0502020204030204" pitchFamily="34" charset="0"/>
                <a:ea typeface="+mj-ea"/>
                <a:cs typeface="Arial" panose="020B0604020202020204" pitchFamily="34" charset="0"/>
              </a:rPr>
              <a:t>]</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7D72009D-CCFB-4D6C-BF1F-A56A205D21A6}"/>
              </a:ext>
            </a:extLst>
          </p:cNvPr>
          <p:cNvSpPr>
            <a:spLocks noGrp="1"/>
          </p:cNvSpPr>
          <p:nvPr>
            <p:ph idx="1"/>
          </p:nvPr>
        </p:nvSpPr>
        <p:spPr/>
        <p:txBody>
          <a:bodyPr/>
          <a:lstStyle/>
          <a:p>
            <a:r>
              <a:rPr lang="en-US" altLang="zh-CN" dirty="0" err="1">
                <a:cs typeface="Arial" panose="020B0604020202020204" pitchFamily="34" charset="0"/>
              </a:rPr>
              <a:t>Maxout</a:t>
            </a:r>
            <a:endParaRPr lang="en-US" altLang="zh-CN" dirty="0">
              <a:cs typeface="Arial" panose="020B0604020202020204" pitchFamily="34" charset="0"/>
            </a:endParaRPr>
          </a:p>
          <a:p>
            <a:r>
              <a:rPr lang="zh-CN" altLang="en-US" dirty="0">
                <a:cs typeface="Arial" panose="020B0604020202020204" pitchFamily="34" charset="0"/>
              </a:rPr>
              <a:t>一个 </a:t>
            </a:r>
            <a:r>
              <a:rPr lang="en-US" altLang="zh-CN" dirty="0" err="1">
                <a:cs typeface="Arial" panose="020B0604020202020204" pitchFamily="34" charset="0"/>
              </a:rPr>
              <a:t>Maxout</a:t>
            </a:r>
            <a:r>
              <a:rPr lang="en-US" altLang="zh-CN" dirty="0">
                <a:cs typeface="Arial" panose="020B0604020202020204" pitchFamily="34" charset="0"/>
              </a:rPr>
              <a:t> </a:t>
            </a:r>
            <a:r>
              <a:rPr lang="zh-CN" altLang="en-US" dirty="0">
                <a:cs typeface="Arial" panose="020B0604020202020204" pitchFamily="34" charset="0"/>
              </a:rPr>
              <a:t>层就是</a:t>
            </a:r>
            <a:br>
              <a:rPr lang="zh-CN" altLang="en-US" dirty="0">
                <a:cs typeface="Arial" panose="020B0604020202020204" pitchFamily="34" charset="0"/>
              </a:rPr>
            </a:br>
            <a:r>
              <a:rPr lang="zh-CN" altLang="en-US" dirty="0">
                <a:cs typeface="Arial" panose="020B0604020202020204" pitchFamily="34" charset="0"/>
              </a:rPr>
              <a:t>一个激活函数</a:t>
            </a:r>
            <a:br>
              <a:rPr lang="zh-CN" altLang="en-US" dirty="0">
                <a:cs typeface="Arial" panose="020B0604020202020204" pitchFamily="34" charset="0"/>
              </a:rPr>
            </a:br>
            <a:r>
              <a:rPr lang="zh-CN" altLang="en-US" dirty="0">
                <a:cs typeface="Arial" panose="020B0604020202020204" pitchFamily="34" charset="0"/>
              </a:rPr>
              <a:t>为输入最大值的</a:t>
            </a:r>
            <a:br>
              <a:rPr lang="zh-CN" altLang="en-US" dirty="0">
                <a:cs typeface="Arial" panose="020B0604020202020204" pitchFamily="34" charset="0"/>
              </a:rPr>
            </a:br>
            <a:r>
              <a:rPr lang="zh-CN" altLang="en-US" dirty="0">
                <a:cs typeface="Arial" panose="020B0604020202020204" pitchFamily="34" charset="0"/>
              </a:rPr>
              <a:t>层</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BBB9AEBD-FC29-4F85-AE0B-416383157C8A}"/>
              </a:ext>
            </a:extLst>
          </p:cNvPr>
          <p:cNvSpPr>
            <a:spLocks noGrp="1"/>
          </p:cNvSpPr>
          <p:nvPr>
            <p:ph type="sldNum" sz="quarter" idx="10"/>
          </p:nvPr>
        </p:nvSpPr>
        <p:spPr/>
        <p:txBody>
          <a:bodyPr/>
          <a:lstStyle/>
          <a:p>
            <a:pPr>
              <a:defRPr/>
            </a:pPr>
            <a:fld id="{3209C3FB-4AD6-4B36-A2A7-63E869CCBCB1}" type="slidenum">
              <a:rPr lang="zh-CN" altLang="en-US" smtClean="0"/>
              <a:t>35</a:t>
            </a:fld>
            <a:endParaRPr lang="en-US" altLang="zh-CN"/>
          </a:p>
        </p:txBody>
      </p:sp>
      <p:pic>
        <p:nvPicPr>
          <p:cNvPr id="5" name="图片 4"/>
          <p:cNvPicPr>
            <a:picLocks noChangeAspect="1"/>
          </p:cNvPicPr>
          <p:nvPr/>
        </p:nvPicPr>
        <p:blipFill>
          <a:blip r:embed="rId2"/>
          <a:stretch>
            <a:fillRect/>
          </a:stretch>
        </p:blipFill>
        <p:spPr>
          <a:xfrm>
            <a:off x="3282629" y="724959"/>
            <a:ext cx="4569272" cy="4262558"/>
          </a:xfrm>
          <a:prstGeom prst="rect">
            <a:avLst/>
          </a:prstGeom>
        </p:spPr>
      </p:pic>
    </p:spTree>
    <p:extLst>
      <p:ext uri="{BB962C8B-B14F-4D97-AF65-F5344CB8AC3E}">
        <p14:creationId xmlns:p14="http://schemas.microsoft.com/office/powerpoint/2010/main" val="14244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9EDF08-7226-404D-A7E2-98B3C6AE5325}"/>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12 </a:t>
            </a:r>
            <a:r>
              <a:rPr lang="en-US" altLang="zh-CN" sz="2800" b="1" i="0" kern="1200" dirty="0" err="1">
                <a:solidFill>
                  <a:schemeClr val="tx1"/>
                </a:solidFill>
                <a:effectLst/>
                <a:latin typeface="Calibri" panose="020F0502020204030204" pitchFamily="34" charset="0"/>
                <a:ea typeface="+mj-ea"/>
                <a:cs typeface="Arial" panose="020B0604020202020204" pitchFamily="34" charset="0"/>
              </a:rPr>
              <a:t>Maxout</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smtClean="0">
                <a:solidFill>
                  <a:schemeClr val="tx1"/>
                </a:solidFill>
                <a:effectLst/>
                <a:latin typeface="Calibri" panose="020F0502020204030204" pitchFamily="34" charset="0"/>
                <a:ea typeface="+mj-ea"/>
                <a:cs typeface="Arial" panose="020B0604020202020204" pitchFamily="34" charset="0"/>
              </a:rPr>
              <a:t>激活函数</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19BDDFAF-22F9-44EF-989C-29C53B45D298}"/>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530B9E3D-DF9D-44E2-9A40-046BD391C9B1}"/>
              </a:ext>
            </a:extLst>
          </p:cNvPr>
          <p:cNvSpPr>
            <a:spLocks noGrp="1"/>
          </p:cNvSpPr>
          <p:nvPr>
            <p:ph type="sldNum" sz="quarter" idx="10"/>
          </p:nvPr>
        </p:nvSpPr>
        <p:spPr/>
        <p:txBody>
          <a:bodyPr/>
          <a:lstStyle/>
          <a:p>
            <a:pPr>
              <a:defRPr/>
            </a:pPr>
            <a:fld id="{3209C3FB-4AD6-4B36-A2A7-63E869CCBCB1}" type="slidenum">
              <a:rPr lang="zh-CN" altLang="en-US" smtClean="0"/>
              <a:t>36</a:t>
            </a:fld>
            <a:endParaRPr lang="en-US" altLang="zh-CN"/>
          </a:p>
        </p:txBody>
      </p:sp>
      <p:pic>
        <p:nvPicPr>
          <p:cNvPr id="5" name="图片 4"/>
          <p:cNvPicPr>
            <a:picLocks noChangeAspect="1"/>
          </p:cNvPicPr>
          <p:nvPr/>
        </p:nvPicPr>
        <p:blipFill>
          <a:blip r:embed="rId2"/>
          <a:stretch>
            <a:fillRect/>
          </a:stretch>
        </p:blipFill>
        <p:spPr>
          <a:xfrm>
            <a:off x="0" y="922943"/>
            <a:ext cx="9144000" cy="4034820"/>
          </a:xfrm>
          <a:prstGeom prst="rect">
            <a:avLst/>
          </a:prstGeom>
        </p:spPr>
      </p:pic>
    </p:spTree>
    <p:extLst>
      <p:ext uri="{BB962C8B-B14F-4D97-AF65-F5344CB8AC3E}">
        <p14:creationId xmlns:p14="http://schemas.microsoft.com/office/powerpoint/2010/main" val="89858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565652-87DB-4317-883B-4CCA123B6031}"/>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13 </a:t>
            </a:r>
            <a:r>
              <a:rPr lang="en-US" altLang="zh-CN" sz="2800" b="1" i="0" kern="1200" dirty="0" err="1">
                <a:solidFill>
                  <a:schemeClr val="tx1"/>
                </a:solidFill>
                <a:effectLst/>
                <a:latin typeface="Calibri" panose="020F0502020204030204" pitchFamily="34" charset="0"/>
                <a:ea typeface="+mj-ea"/>
                <a:cs typeface="Arial" panose="020B0604020202020204" pitchFamily="34" charset="0"/>
              </a:rPr>
              <a:t>Softplus</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激活函数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[16</a:t>
            </a:r>
            <a:r>
              <a:rPr lang="en-US" altLang="zh-CN" sz="2800" b="1" i="0" kern="1200" dirty="0" smtClean="0">
                <a:solidFill>
                  <a:schemeClr val="tx1"/>
                </a:solidFill>
                <a:effectLst/>
                <a:latin typeface="Calibri" panose="020F0502020204030204" pitchFamily="34" charset="0"/>
                <a:ea typeface="+mj-ea"/>
                <a:cs typeface="Arial" panose="020B0604020202020204" pitchFamily="34" charset="0"/>
              </a:rPr>
              <a:t>]</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91A4D7DC-A75E-42FE-9B71-9BC57EC5DF44}"/>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9ACC19D3-8B98-42F9-AF41-8A700B0A0B6C}"/>
              </a:ext>
            </a:extLst>
          </p:cNvPr>
          <p:cNvSpPr>
            <a:spLocks noGrp="1"/>
          </p:cNvSpPr>
          <p:nvPr>
            <p:ph type="sldNum" sz="quarter" idx="10"/>
          </p:nvPr>
        </p:nvSpPr>
        <p:spPr/>
        <p:txBody>
          <a:bodyPr/>
          <a:lstStyle/>
          <a:p>
            <a:pPr>
              <a:defRPr/>
            </a:pPr>
            <a:fld id="{3209C3FB-4AD6-4B36-A2A7-63E869CCBCB1}" type="slidenum">
              <a:rPr lang="zh-CN" altLang="en-US" smtClean="0"/>
              <a:t>37</a:t>
            </a:fld>
            <a:endParaRPr lang="en-US" altLang="zh-CN"/>
          </a:p>
        </p:txBody>
      </p:sp>
      <p:pic>
        <p:nvPicPr>
          <p:cNvPr id="5" name="图片 4"/>
          <p:cNvPicPr>
            <a:picLocks noChangeAspect="1"/>
          </p:cNvPicPr>
          <p:nvPr/>
        </p:nvPicPr>
        <p:blipFill>
          <a:blip r:embed="rId2"/>
          <a:stretch>
            <a:fillRect/>
          </a:stretch>
        </p:blipFill>
        <p:spPr>
          <a:xfrm>
            <a:off x="1320991" y="843281"/>
            <a:ext cx="6530910" cy="4198987"/>
          </a:xfrm>
          <a:prstGeom prst="rect">
            <a:avLst/>
          </a:prstGeom>
        </p:spPr>
      </p:pic>
    </p:spTree>
    <p:extLst>
      <p:ext uri="{BB962C8B-B14F-4D97-AF65-F5344CB8AC3E}">
        <p14:creationId xmlns:p14="http://schemas.microsoft.com/office/powerpoint/2010/main" val="20672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FEF407-4D54-4646-9A8B-7DF3F1D28532}"/>
              </a:ext>
            </a:extLst>
          </p:cNvPr>
          <p:cNvSpPr>
            <a:spLocks noGrp="1"/>
          </p:cNvSpPr>
          <p:nvPr>
            <p:ph type="title"/>
          </p:nvPr>
        </p:nvSpPr>
        <p:spPr/>
        <p:txBody>
          <a:bodyPr/>
          <a:lstStyle/>
          <a:p>
            <a:r>
              <a:rPr lang="en-US" altLang="zh-CN" dirty="0"/>
              <a:t>13 </a:t>
            </a:r>
            <a:r>
              <a:rPr lang="en-US" altLang="zh-CN" dirty="0" err="1"/>
              <a:t>Softplus</a:t>
            </a:r>
            <a:r>
              <a:rPr lang="en-US" altLang="zh-CN" dirty="0"/>
              <a:t> </a:t>
            </a:r>
            <a:r>
              <a:rPr lang="zh-CN" altLang="en-US" dirty="0"/>
              <a:t>激活函数 </a:t>
            </a:r>
            <a:r>
              <a:rPr lang="en-US" altLang="zh-CN" dirty="0"/>
              <a:t>[16]</a:t>
            </a:r>
            <a:r>
              <a:rPr lang="zh-CN" altLang="en-US" dirty="0"/>
              <a:t/>
            </a:r>
            <a:br>
              <a:rPr lang="zh-CN" altLang="en-US" dirty="0"/>
            </a:br>
            <a:endParaRPr lang="en-US" dirty="0"/>
          </a:p>
        </p:txBody>
      </p:sp>
      <p:sp>
        <p:nvSpPr>
          <p:cNvPr id="3" name="Content Placeholder 2">
            <a:extLst>
              <a:ext uri="{FF2B5EF4-FFF2-40B4-BE49-F238E27FC236}">
                <a16:creationId xmlns="" xmlns:a16="http://schemas.microsoft.com/office/drawing/2014/main" id="{AEBDF73E-D2B4-4602-AAD6-F24418827BF2}"/>
              </a:ext>
            </a:extLst>
          </p:cNvPr>
          <p:cNvSpPr>
            <a:spLocks noGrp="1"/>
          </p:cNvSpPr>
          <p:nvPr>
            <p:ph idx="1"/>
          </p:nvPr>
        </p:nvSpPr>
        <p:spPr/>
        <p:txBody>
          <a:bodyPr/>
          <a:lstStyle/>
          <a:p>
            <a:endParaRPr lang="en-US" altLang="zh-CN"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06AF4191-BCB7-4AA1-88B1-891F2348DA38}"/>
              </a:ext>
            </a:extLst>
          </p:cNvPr>
          <p:cNvSpPr>
            <a:spLocks noGrp="1"/>
          </p:cNvSpPr>
          <p:nvPr>
            <p:ph type="sldNum" sz="quarter" idx="10"/>
          </p:nvPr>
        </p:nvSpPr>
        <p:spPr/>
        <p:txBody>
          <a:bodyPr/>
          <a:lstStyle/>
          <a:p>
            <a:pPr>
              <a:defRPr/>
            </a:pPr>
            <a:fld id="{3209C3FB-4AD6-4B36-A2A7-63E869CCBCB1}" type="slidenum">
              <a:rPr lang="zh-CN" altLang="en-US" smtClean="0"/>
              <a:t>38</a:t>
            </a:fld>
            <a:endParaRPr lang="en-US" altLang="zh-CN"/>
          </a:p>
        </p:txBody>
      </p:sp>
      <p:pic>
        <p:nvPicPr>
          <p:cNvPr id="5" name="图片 4"/>
          <p:cNvPicPr>
            <a:picLocks noChangeAspect="1"/>
          </p:cNvPicPr>
          <p:nvPr/>
        </p:nvPicPr>
        <p:blipFill>
          <a:blip r:embed="rId2"/>
          <a:stretch>
            <a:fillRect/>
          </a:stretch>
        </p:blipFill>
        <p:spPr>
          <a:xfrm>
            <a:off x="828829" y="843281"/>
            <a:ext cx="7535327" cy="4124901"/>
          </a:xfrm>
          <a:prstGeom prst="rect">
            <a:avLst/>
          </a:prstGeom>
        </p:spPr>
      </p:pic>
    </p:spTree>
    <p:extLst>
      <p:ext uri="{BB962C8B-B14F-4D97-AF65-F5344CB8AC3E}">
        <p14:creationId xmlns:p14="http://schemas.microsoft.com/office/powerpoint/2010/main" val="156907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CDBD453-F2D4-43F1-832A-107571E26A7D}"/>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7B779214-4B54-4B29-858A-F2973C3D4033}"/>
              </a:ext>
            </a:extLst>
          </p:cNvPr>
          <p:cNvSpPr>
            <a:spLocks noGrp="1"/>
          </p:cNvSpPr>
          <p:nvPr>
            <p:ph type="sldNum" sz="quarter" idx="10"/>
          </p:nvPr>
        </p:nvSpPr>
        <p:spPr/>
        <p:txBody>
          <a:bodyPr/>
          <a:lstStyle/>
          <a:p>
            <a:pPr>
              <a:defRPr/>
            </a:pPr>
            <a:fld id="{3209C3FB-4AD6-4B36-A2A7-63E869CCBCB1}" type="slidenum">
              <a:rPr lang="zh-CN" altLang="en-US" smtClean="0"/>
              <a:t>39</a:t>
            </a:fld>
            <a:endParaRPr lang="en-US" altLang="zh-CN"/>
          </a:p>
        </p:txBody>
      </p:sp>
      <p:sp>
        <p:nvSpPr>
          <p:cNvPr id="5" name="标题 4"/>
          <p:cNvSpPr>
            <a:spLocks noGrp="1"/>
          </p:cNvSpPr>
          <p:nvPr>
            <p:ph type="title"/>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0" y="197341"/>
            <a:ext cx="9144000" cy="4748818"/>
          </a:xfrm>
          <a:prstGeom prst="rect">
            <a:avLst/>
          </a:prstGeom>
        </p:spPr>
      </p:pic>
    </p:spTree>
    <p:extLst>
      <p:ext uri="{BB962C8B-B14F-4D97-AF65-F5344CB8AC3E}">
        <p14:creationId xmlns:p14="http://schemas.microsoft.com/office/powerpoint/2010/main" val="38000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0A5EC2-96EF-404A-A76F-FB2F0A546F20}"/>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人体如何运作</a:t>
            </a:r>
          </a:p>
          <a:p>
            <a:endParaRPr lang="en-US" dirty="0"/>
          </a:p>
        </p:txBody>
      </p:sp>
      <p:sp>
        <p:nvSpPr>
          <p:cNvPr id="3" name="Content Placeholder 2">
            <a:extLst>
              <a:ext uri="{FF2B5EF4-FFF2-40B4-BE49-F238E27FC236}">
                <a16:creationId xmlns="" xmlns:a16="http://schemas.microsoft.com/office/drawing/2014/main" id="{22F2908A-7E72-454E-8B55-F7DF3831B0F5}"/>
              </a:ext>
            </a:extLst>
          </p:cNvPr>
          <p:cNvSpPr>
            <a:spLocks noGrp="1"/>
          </p:cNvSpPr>
          <p:nvPr>
            <p:ph idx="1"/>
          </p:nvPr>
        </p:nvSpPr>
        <p:spPr/>
        <p:txBody>
          <a:bodyPr/>
          <a:lstStyle/>
          <a:p>
            <a:r>
              <a:rPr lang="zh-CN" altLang="en-US" b="1" dirty="0">
                <a:cs typeface="Arial" panose="020B0604020202020204" pitchFamily="34" charset="0"/>
              </a:rPr>
              <a:t>感受器</a:t>
            </a:r>
            <a:r>
              <a:rPr lang="en-US" altLang="zh-CN" dirty="0">
                <a:cs typeface="Arial" panose="020B0604020202020204" pitchFamily="34" charset="0"/>
              </a:rPr>
              <a:t>:</a:t>
            </a:r>
            <a:br>
              <a:rPr lang="en-US" altLang="zh-CN" dirty="0">
                <a:cs typeface="Arial" panose="020B0604020202020204" pitchFamily="34" charset="0"/>
              </a:rPr>
            </a:br>
            <a:r>
              <a:rPr lang="zh-CN" altLang="en-US" dirty="0">
                <a:cs typeface="Arial" panose="020B0604020202020204" pitchFamily="34" charset="0"/>
              </a:rPr>
              <a:t>感觉器官</a:t>
            </a:r>
          </a:p>
          <a:p>
            <a:r>
              <a:rPr lang="zh-CN" altLang="en-US" b="1" dirty="0">
                <a:cs typeface="Arial" panose="020B0604020202020204" pitchFamily="34" charset="0"/>
              </a:rPr>
              <a:t>神经网络</a:t>
            </a:r>
            <a:r>
              <a:rPr lang="en-US" altLang="zh-CN" dirty="0">
                <a:cs typeface="Arial" panose="020B0604020202020204" pitchFamily="34" charset="0"/>
              </a:rPr>
              <a:t>:</a:t>
            </a:r>
            <a:br>
              <a:rPr lang="en-US" altLang="zh-CN" dirty="0">
                <a:cs typeface="Arial" panose="020B0604020202020204" pitchFamily="34" charset="0"/>
              </a:rPr>
            </a:br>
            <a:r>
              <a:rPr lang="zh-CN" altLang="en-US" dirty="0">
                <a:cs typeface="Arial" panose="020B0604020202020204" pitchFamily="34" charset="0"/>
              </a:rPr>
              <a:t>中枢神经系统</a:t>
            </a:r>
          </a:p>
          <a:p>
            <a:r>
              <a:rPr lang="zh-CN" altLang="en-US" b="1" dirty="0">
                <a:cs typeface="Arial" panose="020B0604020202020204" pitchFamily="34" charset="0"/>
              </a:rPr>
              <a:t>效应器</a:t>
            </a:r>
            <a:r>
              <a:rPr lang="en-US" altLang="zh-CN" dirty="0">
                <a:cs typeface="Arial" panose="020B0604020202020204" pitchFamily="34" charset="0"/>
              </a:rPr>
              <a:t>:</a:t>
            </a:r>
            <a:br>
              <a:rPr lang="en-US" altLang="zh-CN" dirty="0">
                <a:cs typeface="Arial" panose="020B0604020202020204" pitchFamily="34" charset="0"/>
              </a:rPr>
            </a:br>
            <a:r>
              <a:rPr lang="zh-CN" altLang="en-US" dirty="0">
                <a:cs typeface="Arial" panose="020B0604020202020204" pitchFamily="34" charset="0"/>
              </a:rPr>
              <a:t>运动器官</a:t>
            </a:r>
          </a:p>
          <a:p>
            <a:r>
              <a:rPr lang="zh-CN" altLang="en-US" b="1" dirty="0">
                <a:cs typeface="Arial" panose="020B0604020202020204" pitchFamily="34" charset="0"/>
              </a:rPr>
              <a:t>反应</a:t>
            </a:r>
            <a:endParaRPr lang="zh-CN" altLang="en-US" dirty="0">
              <a:cs typeface="Arial" panose="020B0604020202020204" pitchFamily="34" charset="0"/>
            </a:endParaRPr>
          </a:p>
          <a:p>
            <a:r>
              <a:rPr lang="zh-CN" altLang="en-US" b="1" dirty="0">
                <a:cs typeface="Arial" panose="020B0604020202020204" pitchFamily="34" charset="0"/>
              </a:rPr>
              <a:t>人体</a:t>
            </a:r>
            <a:r>
              <a:rPr lang="zh-CN" altLang="en-US" dirty="0">
                <a:cs typeface="Arial" panose="020B0604020202020204" pitchFamily="34" charset="0"/>
              </a:rPr>
              <a:t/>
            </a:r>
            <a:br>
              <a:rPr lang="zh-CN" altLang="en-US" dirty="0">
                <a:cs typeface="Arial" panose="020B0604020202020204" pitchFamily="34" charset="0"/>
              </a:rPr>
            </a:br>
            <a:r>
              <a:rPr lang="zh-CN" altLang="en-US" dirty="0">
                <a:cs typeface="Arial" panose="020B0604020202020204" pitchFamily="34" charset="0"/>
              </a:rPr>
              <a:t>内部反馈</a:t>
            </a:r>
          </a:p>
          <a:p>
            <a:r>
              <a:rPr lang="zh-CN" altLang="en-US" b="1" dirty="0">
                <a:cs typeface="Arial" panose="020B0604020202020204" pitchFamily="34" charset="0"/>
              </a:rPr>
              <a:t>外部反馈</a:t>
            </a:r>
            <a:endParaRPr lang="en-US" dirty="0"/>
          </a:p>
        </p:txBody>
      </p:sp>
      <p:sp>
        <p:nvSpPr>
          <p:cNvPr id="4" name="Slide Number Placeholder 3">
            <a:extLst>
              <a:ext uri="{FF2B5EF4-FFF2-40B4-BE49-F238E27FC236}">
                <a16:creationId xmlns="" xmlns:a16="http://schemas.microsoft.com/office/drawing/2014/main" id="{9BECD294-0E34-4199-B43E-BEB6762FECF6}"/>
              </a:ext>
            </a:extLst>
          </p:cNvPr>
          <p:cNvSpPr>
            <a:spLocks noGrp="1"/>
          </p:cNvSpPr>
          <p:nvPr>
            <p:ph type="sldNum" sz="quarter" idx="10"/>
          </p:nvPr>
        </p:nvSpPr>
        <p:spPr/>
        <p:txBody>
          <a:bodyPr/>
          <a:lstStyle/>
          <a:p>
            <a:pPr>
              <a:defRPr/>
            </a:pPr>
            <a:fld id="{3209C3FB-4AD6-4B36-A2A7-63E869CCBCB1}" type="slidenum">
              <a:rPr lang="zh-CN" altLang="en-US" smtClean="0"/>
              <a:t>4</a:t>
            </a:fld>
            <a:endParaRPr lang="en-US" altLang="zh-CN"/>
          </a:p>
        </p:txBody>
      </p:sp>
      <p:pic>
        <p:nvPicPr>
          <p:cNvPr id="5" name="图片 4"/>
          <p:cNvPicPr>
            <a:picLocks noChangeAspect="1"/>
          </p:cNvPicPr>
          <p:nvPr/>
        </p:nvPicPr>
        <p:blipFill rotWithShape="1">
          <a:blip r:embed="rId2"/>
          <a:srcRect t="14762"/>
          <a:stretch/>
        </p:blipFill>
        <p:spPr>
          <a:xfrm>
            <a:off x="44450" y="759278"/>
            <a:ext cx="9099550" cy="4384222"/>
          </a:xfrm>
          <a:prstGeom prst="rect">
            <a:avLst/>
          </a:prstGeom>
        </p:spPr>
      </p:pic>
      <p:sp>
        <p:nvSpPr>
          <p:cNvPr id="6" name="矩形 5"/>
          <p:cNvSpPr/>
          <p:nvPr/>
        </p:nvSpPr>
        <p:spPr>
          <a:xfrm>
            <a:off x="685800" y="3056849"/>
            <a:ext cx="1641021" cy="646331"/>
          </a:xfrm>
          <a:prstGeom prst="rect">
            <a:avLst/>
          </a:prstGeom>
          <a:solidFill>
            <a:srgbClr val="FFFF00"/>
          </a:solidFill>
          <a:ln>
            <a:solidFill>
              <a:srgbClr val="FFFF00"/>
            </a:solidFill>
          </a:ln>
        </p:spPr>
        <p:txBody>
          <a:bodyPr wrap="square">
            <a:spAutoFit/>
          </a:bodyPr>
          <a:lstStyle/>
          <a:p>
            <a:pPr algn="ctr"/>
            <a:r>
              <a:rPr lang="zh-CN" altLang="en-US" b="1" dirty="0">
                <a:cs typeface="Arial" panose="020B0604020202020204" pitchFamily="34" charset="0"/>
              </a:rPr>
              <a:t>感受器</a:t>
            </a:r>
            <a:r>
              <a:rPr lang="en-US" altLang="zh-CN" dirty="0">
                <a:cs typeface="Arial" panose="020B0604020202020204" pitchFamily="34" charset="0"/>
              </a:rPr>
              <a:t>:</a:t>
            </a:r>
            <a:br>
              <a:rPr lang="en-US" altLang="zh-CN" dirty="0">
                <a:cs typeface="Arial" panose="020B0604020202020204" pitchFamily="34" charset="0"/>
              </a:rPr>
            </a:br>
            <a:r>
              <a:rPr lang="zh-CN" altLang="en-US" dirty="0">
                <a:cs typeface="Arial" panose="020B0604020202020204" pitchFamily="34" charset="0"/>
              </a:rPr>
              <a:t>感觉器官</a:t>
            </a:r>
          </a:p>
        </p:txBody>
      </p:sp>
      <p:sp>
        <p:nvSpPr>
          <p:cNvPr id="7" name="矩形 6"/>
          <p:cNvSpPr/>
          <p:nvPr/>
        </p:nvSpPr>
        <p:spPr>
          <a:xfrm>
            <a:off x="3336472" y="3056848"/>
            <a:ext cx="1641021" cy="646331"/>
          </a:xfrm>
          <a:prstGeom prst="rect">
            <a:avLst/>
          </a:prstGeom>
          <a:solidFill>
            <a:srgbClr val="FFFF00"/>
          </a:solidFill>
          <a:ln>
            <a:solidFill>
              <a:srgbClr val="FFFF00"/>
            </a:solidFill>
          </a:ln>
        </p:spPr>
        <p:txBody>
          <a:bodyPr wrap="square">
            <a:spAutoFit/>
          </a:bodyPr>
          <a:lstStyle/>
          <a:p>
            <a:pPr algn="ctr"/>
            <a:r>
              <a:rPr lang="zh-CN" altLang="en-US" b="1" dirty="0">
                <a:cs typeface="Arial" panose="020B0604020202020204" pitchFamily="34" charset="0"/>
              </a:rPr>
              <a:t>神经网络</a:t>
            </a:r>
            <a:r>
              <a:rPr lang="en-US" altLang="zh-CN" dirty="0">
                <a:cs typeface="Arial" panose="020B0604020202020204" pitchFamily="34" charset="0"/>
              </a:rPr>
              <a:t>:</a:t>
            </a:r>
            <a:br>
              <a:rPr lang="en-US" altLang="zh-CN" dirty="0">
                <a:cs typeface="Arial" panose="020B0604020202020204" pitchFamily="34" charset="0"/>
              </a:rPr>
            </a:br>
            <a:r>
              <a:rPr lang="zh-CN" altLang="en-US" dirty="0">
                <a:cs typeface="Arial" panose="020B0604020202020204" pitchFamily="34" charset="0"/>
              </a:rPr>
              <a:t>中枢神经系统</a:t>
            </a:r>
          </a:p>
        </p:txBody>
      </p:sp>
      <p:sp>
        <p:nvSpPr>
          <p:cNvPr id="8" name="矩形 7"/>
          <p:cNvSpPr/>
          <p:nvPr/>
        </p:nvSpPr>
        <p:spPr>
          <a:xfrm>
            <a:off x="6241269" y="3056847"/>
            <a:ext cx="1641021" cy="646331"/>
          </a:xfrm>
          <a:prstGeom prst="rect">
            <a:avLst/>
          </a:prstGeom>
          <a:solidFill>
            <a:srgbClr val="FFFF00"/>
          </a:solidFill>
          <a:ln>
            <a:solidFill>
              <a:srgbClr val="FFFF00"/>
            </a:solidFill>
          </a:ln>
        </p:spPr>
        <p:txBody>
          <a:bodyPr wrap="square">
            <a:spAutoFit/>
          </a:bodyPr>
          <a:lstStyle/>
          <a:p>
            <a:pPr algn="ctr"/>
            <a:r>
              <a:rPr lang="zh-CN" altLang="en-US" b="1" dirty="0">
                <a:cs typeface="Arial" panose="020B0604020202020204" pitchFamily="34" charset="0"/>
              </a:rPr>
              <a:t>效应器</a:t>
            </a:r>
            <a:r>
              <a:rPr lang="en-US" altLang="zh-CN" dirty="0">
                <a:cs typeface="Arial" panose="020B0604020202020204" pitchFamily="34" charset="0"/>
              </a:rPr>
              <a:t>:</a:t>
            </a:r>
            <a:br>
              <a:rPr lang="en-US" altLang="zh-CN" dirty="0">
                <a:cs typeface="Arial" panose="020B0604020202020204" pitchFamily="34" charset="0"/>
              </a:rPr>
            </a:br>
            <a:r>
              <a:rPr lang="zh-CN" altLang="en-US" dirty="0">
                <a:cs typeface="Arial" panose="020B0604020202020204" pitchFamily="34" charset="0"/>
              </a:rPr>
              <a:t>运动器官</a:t>
            </a:r>
          </a:p>
        </p:txBody>
      </p:sp>
      <p:sp>
        <p:nvSpPr>
          <p:cNvPr id="9" name="矩形 8"/>
          <p:cNvSpPr/>
          <p:nvPr/>
        </p:nvSpPr>
        <p:spPr>
          <a:xfrm>
            <a:off x="1023257" y="3956700"/>
            <a:ext cx="1641021" cy="646331"/>
          </a:xfrm>
          <a:prstGeom prst="rect">
            <a:avLst/>
          </a:prstGeom>
          <a:solidFill>
            <a:srgbClr val="FFFF00"/>
          </a:solidFill>
          <a:ln>
            <a:solidFill>
              <a:srgbClr val="FFFF00"/>
            </a:solidFill>
          </a:ln>
        </p:spPr>
        <p:txBody>
          <a:bodyPr wrap="square">
            <a:spAutoFit/>
          </a:bodyPr>
          <a:lstStyle/>
          <a:p>
            <a:pPr algn="ctr"/>
            <a:r>
              <a:rPr lang="zh-CN" altLang="en-US" b="1" dirty="0">
                <a:cs typeface="Arial" panose="020B0604020202020204" pitchFamily="34" charset="0"/>
              </a:rPr>
              <a:t>感受器</a:t>
            </a:r>
            <a:r>
              <a:rPr lang="en-US" altLang="zh-CN" dirty="0">
                <a:cs typeface="Arial" panose="020B0604020202020204" pitchFamily="34" charset="0"/>
              </a:rPr>
              <a:t>:</a:t>
            </a:r>
            <a:br>
              <a:rPr lang="en-US" altLang="zh-CN" dirty="0">
                <a:cs typeface="Arial" panose="020B0604020202020204" pitchFamily="34" charset="0"/>
              </a:rPr>
            </a:br>
            <a:r>
              <a:rPr lang="zh-CN" altLang="en-US" dirty="0">
                <a:cs typeface="Arial" panose="020B0604020202020204" pitchFamily="34" charset="0"/>
              </a:rPr>
              <a:t>感觉器官</a:t>
            </a:r>
          </a:p>
        </p:txBody>
      </p:sp>
      <p:sp>
        <p:nvSpPr>
          <p:cNvPr id="10" name="矩形 9"/>
          <p:cNvSpPr/>
          <p:nvPr/>
        </p:nvSpPr>
        <p:spPr>
          <a:xfrm>
            <a:off x="4669373" y="3787181"/>
            <a:ext cx="1911041" cy="646331"/>
          </a:xfrm>
          <a:prstGeom prst="rect">
            <a:avLst/>
          </a:prstGeom>
          <a:solidFill>
            <a:srgbClr val="FFFF00"/>
          </a:solidFill>
          <a:ln>
            <a:solidFill>
              <a:srgbClr val="FFFF00"/>
            </a:solidFill>
          </a:ln>
        </p:spPr>
        <p:txBody>
          <a:bodyPr wrap="square">
            <a:spAutoFit/>
          </a:bodyPr>
          <a:lstStyle/>
          <a:p>
            <a:pPr algn="ctr"/>
            <a:r>
              <a:rPr lang="zh-CN" altLang="en-US" b="1" dirty="0">
                <a:cs typeface="Arial" panose="020B0604020202020204" pitchFamily="34" charset="0"/>
              </a:rPr>
              <a:t>人体</a:t>
            </a:r>
            <a:r>
              <a:rPr lang="zh-CN" altLang="en-US" dirty="0">
                <a:cs typeface="Arial" panose="020B0604020202020204" pitchFamily="34" charset="0"/>
              </a:rPr>
              <a:t/>
            </a:r>
            <a:br>
              <a:rPr lang="zh-CN" altLang="en-US" dirty="0">
                <a:cs typeface="Arial" panose="020B0604020202020204" pitchFamily="34" charset="0"/>
              </a:rPr>
            </a:br>
            <a:r>
              <a:rPr lang="zh-CN" altLang="en-US" dirty="0">
                <a:cs typeface="Arial" panose="020B0604020202020204" pitchFamily="34" charset="0"/>
              </a:rPr>
              <a:t>内部反馈</a:t>
            </a:r>
          </a:p>
        </p:txBody>
      </p:sp>
      <p:sp>
        <p:nvSpPr>
          <p:cNvPr id="11" name="矩形 10"/>
          <p:cNvSpPr/>
          <p:nvPr/>
        </p:nvSpPr>
        <p:spPr>
          <a:xfrm>
            <a:off x="2936286" y="4644157"/>
            <a:ext cx="1911041" cy="369332"/>
          </a:xfrm>
          <a:prstGeom prst="rect">
            <a:avLst/>
          </a:prstGeom>
          <a:solidFill>
            <a:schemeClr val="bg1"/>
          </a:solidFill>
          <a:ln>
            <a:solidFill>
              <a:schemeClr val="bg1"/>
            </a:solidFill>
          </a:ln>
        </p:spPr>
        <p:txBody>
          <a:bodyPr wrap="square">
            <a:spAutoFit/>
          </a:bodyPr>
          <a:lstStyle/>
          <a:p>
            <a:r>
              <a:rPr lang="zh-CN" altLang="en-US" b="1" dirty="0">
                <a:cs typeface="Arial" panose="020B0604020202020204" pitchFamily="34" charset="0"/>
              </a:rPr>
              <a:t>外部反馈</a:t>
            </a:r>
            <a:endParaRPr lang="en-US" altLang="zh-CN" dirty="0"/>
          </a:p>
        </p:txBody>
      </p:sp>
      <p:sp>
        <p:nvSpPr>
          <p:cNvPr id="12" name="矩形 11"/>
          <p:cNvSpPr/>
          <p:nvPr/>
        </p:nvSpPr>
        <p:spPr>
          <a:xfrm>
            <a:off x="8064191" y="2951389"/>
            <a:ext cx="1134835" cy="369332"/>
          </a:xfrm>
          <a:prstGeom prst="rect">
            <a:avLst/>
          </a:prstGeom>
          <a:solidFill>
            <a:schemeClr val="bg1"/>
          </a:solidFill>
          <a:ln>
            <a:solidFill>
              <a:schemeClr val="bg1"/>
            </a:solidFill>
          </a:ln>
        </p:spPr>
        <p:txBody>
          <a:bodyPr wrap="square">
            <a:spAutoFit/>
          </a:bodyPr>
          <a:lstStyle/>
          <a:p>
            <a:r>
              <a:rPr lang="zh-CN" altLang="en-US" b="1" dirty="0">
                <a:cs typeface="Arial" panose="020B0604020202020204" pitchFamily="34" charset="0"/>
              </a:rPr>
              <a:t>反应</a:t>
            </a:r>
            <a:endParaRPr lang="en-US" altLang="zh-CN" dirty="0"/>
          </a:p>
        </p:txBody>
      </p:sp>
    </p:spTree>
    <p:extLst>
      <p:ext uri="{BB962C8B-B14F-4D97-AF65-F5344CB8AC3E}">
        <p14:creationId xmlns:p14="http://schemas.microsoft.com/office/powerpoint/2010/main" val="334953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5D88F8-BD5D-4F04-A4C1-77EC9C6FAAA0}"/>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为什么使用人工神经网络</a:t>
            </a:r>
          </a:p>
          <a:p>
            <a:endParaRPr lang="en-US" dirty="0"/>
          </a:p>
        </p:txBody>
      </p:sp>
      <p:sp>
        <p:nvSpPr>
          <p:cNvPr id="3" name="Content Placeholder 2">
            <a:extLst>
              <a:ext uri="{FF2B5EF4-FFF2-40B4-BE49-F238E27FC236}">
                <a16:creationId xmlns="" xmlns:a16="http://schemas.microsoft.com/office/drawing/2014/main" id="{5F052A12-1AC0-46A2-9853-9F616A21D97E}"/>
              </a:ext>
            </a:extLst>
          </p:cNvPr>
          <p:cNvSpPr>
            <a:spLocks noGrp="1"/>
          </p:cNvSpPr>
          <p:nvPr>
            <p:ph idx="1"/>
          </p:nvPr>
        </p:nvSpPr>
        <p:spPr/>
        <p:txBody>
          <a:bodyPr/>
          <a:lstStyle/>
          <a:p>
            <a:r>
              <a:rPr lang="zh-CN" altLang="en-US" dirty="0">
                <a:cs typeface="Arial" panose="020B0604020202020204" pitchFamily="34" charset="0"/>
              </a:rPr>
              <a:t>人工神经网络可以</a:t>
            </a:r>
            <a:r>
              <a:rPr lang="zh-CN" altLang="en-US" b="1" dirty="0">
                <a:cs typeface="Arial" panose="020B0604020202020204" pitchFamily="34" charset="0"/>
              </a:rPr>
              <a:t>学习并建模非线性</a:t>
            </a:r>
            <a:r>
              <a:rPr lang="zh-CN" altLang="en-US" dirty="0">
                <a:cs typeface="Arial" panose="020B0604020202020204" pitchFamily="34" charset="0"/>
              </a:rPr>
              <a:t>和</a:t>
            </a:r>
            <a:r>
              <a:rPr lang="zh-CN" altLang="en-US" b="1" dirty="0">
                <a:cs typeface="Arial" panose="020B0604020202020204" pitchFamily="34" charset="0"/>
              </a:rPr>
              <a:t>复杂的</a:t>
            </a:r>
            <a:r>
              <a:rPr lang="zh-CN" altLang="en-US" dirty="0">
                <a:cs typeface="Arial" panose="020B0604020202020204" pitchFamily="34" charset="0"/>
              </a:rPr>
              <a:t>交互，这至关重要，因为</a:t>
            </a:r>
            <a:r>
              <a:rPr lang="zh-CN" altLang="en-US" b="1" dirty="0">
                <a:cs typeface="Arial" panose="020B0604020202020204" pitchFamily="34" charset="0"/>
              </a:rPr>
              <a:t>现实生活</a:t>
            </a:r>
            <a:r>
              <a:rPr lang="zh-CN" altLang="en-US" dirty="0">
                <a:cs typeface="Arial" panose="020B0604020202020204" pitchFamily="34" charset="0"/>
              </a:rPr>
              <a:t>中许多输入和输出之间的关系是</a:t>
            </a:r>
            <a:r>
              <a:rPr lang="zh-CN" altLang="en-US" b="1" dirty="0">
                <a:cs typeface="Arial" panose="020B0604020202020204" pitchFamily="34" charset="0"/>
              </a:rPr>
              <a:t>非线性</a:t>
            </a:r>
            <a:r>
              <a:rPr lang="zh-CN" altLang="en-US" dirty="0">
                <a:cs typeface="Arial" panose="020B0604020202020204" pitchFamily="34" charset="0"/>
              </a:rPr>
              <a:t>且复杂的。</a:t>
            </a:r>
          </a:p>
          <a:p>
            <a:r>
              <a:rPr lang="zh-CN" altLang="en-US" dirty="0">
                <a:cs typeface="Arial" panose="020B0604020202020204" pitchFamily="34" charset="0"/>
              </a:rPr>
              <a:t>人工神经网络可以</a:t>
            </a:r>
            <a:r>
              <a:rPr lang="zh-CN" altLang="en-US" b="1" dirty="0">
                <a:cs typeface="Arial" panose="020B0604020202020204" pitchFamily="34" charset="0"/>
              </a:rPr>
              <a:t>泛化</a:t>
            </a:r>
            <a:r>
              <a:rPr lang="zh-CN" altLang="en-US" dirty="0">
                <a:cs typeface="Arial" panose="020B0604020202020204" pitchFamily="34" charset="0"/>
              </a:rPr>
              <a:t> </a:t>
            </a:r>
            <a:r>
              <a:rPr lang="en-US" altLang="zh-CN" dirty="0">
                <a:cs typeface="Arial" panose="020B0604020202020204" pitchFamily="34" charset="0"/>
              </a:rPr>
              <a:t>– </a:t>
            </a:r>
            <a:r>
              <a:rPr lang="zh-CN" altLang="en-US" dirty="0">
                <a:cs typeface="Arial" panose="020B0604020202020204" pitchFamily="34" charset="0"/>
              </a:rPr>
              <a:t>在从原始输入及其关联中学习之后，模型可以</a:t>
            </a:r>
            <a:r>
              <a:rPr lang="zh-CN" altLang="en-US" b="1" dirty="0">
                <a:cs typeface="Arial" panose="020B0604020202020204" pitchFamily="34" charset="0"/>
              </a:rPr>
              <a:t>推断</a:t>
            </a:r>
            <a:r>
              <a:rPr lang="zh-CN" altLang="en-US" dirty="0">
                <a:cs typeface="Arial" panose="020B0604020202020204" pitchFamily="34" charset="0"/>
              </a:rPr>
              <a:t>匿名数据中的未知关系，从而使其能够泛化和预测未知数据。</a:t>
            </a:r>
            <a:endParaRPr lang="en-US" dirty="0"/>
          </a:p>
        </p:txBody>
      </p:sp>
      <p:sp>
        <p:nvSpPr>
          <p:cNvPr id="4" name="Slide Number Placeholder 3">
            <a:extLst>
              <a:ext uri="{FF2B5EF4-FFF2-40B4-BE49-F238E27FC236}">
                <a16:creationId xmlns="" xmlns:a16="http://schemas.microsoft.com/office/drawing/2014/main" id="{35B343FD-9567-4BED-96A0-C448579AF9F8}"/>
              </a:ext>
            </a:extLst>
          </p:cNvPr>
          <p:cNvSpPr>
            <a:spLocks noGrp="1"/>
          </p:cNvSpPr>
          <p:nvPr>
            <p:ph type="sldNum" sz="quarter" idx="10"/>
          </p:nvPr>
        </p:nvSpPr>
        <p:spPr/>
        <p:txBody>
          <a:bodyPr/>
          <a:lstStyle/>
          <a:p>
            <a:pPr>
              <a:defRPr/>
            </a:pPr>
            <a:fld id="{3209C3FB-4AD6-4B36-A2A7-63E869CCBCB1}" type="slidenum">
              <a:rPr lang="zh-CN" altLang="en-US" smtClean="0"/>
              <a:t>40</a:t>
            </a:fld>
            <a:endParaRPr lang="en-US" altLang="zh-CN"/>
          </a:p>
        </p:txBody>
      </p:sp>
    </p:spTree>
    <p:extLst>
      <p:ext uri="{BB962C8B-B14F-4D97-AF65-F5344CB8AC3E}">
        <p14:creationId xmlns:p14="http://schemas.microsoft.com/office/powerpoint/2010/main" val="248145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A280F3-DFD1-4589-B0F5-52EE7AEC4AEA}"/>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为什么使用人工神经网络</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03749A31-C687-4A08-9AE4-1511AF6B9312}"/>
              </a:ext>
            </a:extLst>
          </p:cNvPr>
          <p:cNvSpPr>
            <a:spLocks noGrp="1"/>
          </p:cNvSpPr>
          <p:nvPr>
            <p:ph idx="1"/>
          </p:nvPr>
        </p:nvSpPr>
        <p:spPr/>
        <p:txBody>
          <a:bodyPr/>
          <a:lstStyle/>
          <a:p>
            <a:r>
              <a:rPr lang="zh-CN" altLang="en-US" dirty="0">
                <a:cs typeface="Arial" panose="020B0604020202020204" pitchFamily="34" charset="0"/>
              </a:rPr>
              <a:t>与许多其他预测方法不同（例如它们应该如何分布），人工神经网络不对输入变量施加任何约束。</a:t>
            </a:r>
          </a:p>
          <a:p>
            <a:r>
              <a:rPr lang="zh-CN" altLang="en-US" dirty="0">
                <a:cs typeface="Arial" panose="020B0604020202020204" pitchFamily="34" charset="0"/>
              </a:rPr>
              <a:t>人工神经网络可以更好地模拟异方差性，即具有高波动性和非常数方差的数据，因为它们能够发现数据中的潜在相关性，而无需强加任何预设关联。这在金融时间序列预测（例如股票价格）中特别有用，因为数据波动性很大。</a:t>
            </a:r>
            <a:endParaRPr lang="en-US" dirty="0"/>
          </a:p>
        </p:txBody>
      </p:sp>
      <p:sp>
        <p:nvSpPr>
          <p:cNvPr id="4" name="Slide Number Placeholder 3">
            <a:extLst>
              <a:ext uri="{FF2B5EF4-FFF2-40B4-BE49-F238E27FC236}">
                <a16:creationId xmlns="" xmlns:a16="http://schemas.microsoft.com/office/drawing/2014/main" id="{3840E649-9172-486A-B616-6794159AE844}"/>
              </a:ext>
            </a:extLst>
          </p:cNvPr>
          <p:cNvSpPr>
            <a:spLocks noGrp="1"/>
          </p:cNvSpPr>
          <p:nvPr>
            <p:ph type="sldNum" sz="quarter" idx="10"/>
          </p:nvPr>
        </p:nvSpPr>
        <p:spPr/>
        <p:txBody>
          <a:bodyPr/>
          <a:lstStyle/>
          <a:p>
            <a:pPr>
              <a:defRPr/>
            </a:pPr>
            <a:fld id="{3209C3FB-4AD6-4B36-A2A7-63E869CCBCB1}" type="slidenum">
              <a:rPr lang="zh-CN" altLang="en-US" smtClean="0"/>
              <a:t>41</a:t>
            </a:fld>
            <a:endParaRPr lang="en-US" altLang="zh-CN"/>
          </a:p>
        </p:txBody>
      </p:sp>
    </p:spTree>
    <p:extLst>
      <p:ext uri="{BB962C8B-B14F-4D97-AF65-F5344CB8AC3E}">
        <p14:creationId xmlns:p14="http://schemas.microsoft.com/office/powerpoint/2010/main" val="224411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D0FF0A-98D1-4457-84DD-AA4840221CD3}"/>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人工神经网络的</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优势</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5924D728-8EB5-4992-A6EB-705A72DC5A0E}"/>
              </a:ext>
            </a:extLst>
          </p:cNvPr>
          <p:cNvSpPr>
            <a:spLocks noGrp="1"/>
          </p:cNvSpPr>
          <p:nvPr>
            <p:ph idx="1"/>
          </p:nvPr>
        </p:nvSpPr>
        <p:spPr/>
        <p:txBody>
          <a:bodyPr/>
          <a:lstStyle/>
          <a:p>
            <a:r>
              <a:rPr lang="en-US" altLang="zh-CN" dirty="0">
                <a:cs typeface="Arial" panose="020B0604020202020204" pitchFamily="34" charset="0"/>
              </a:rPr>
              <a:t>1 </a:t>
            </a:r>
            <a:r>
              <a:rPr lang="zh-CN" altLang="en-US" dirty="0">
                <a:cs typeface="Arial" panose="020B0604020202020204" pitchFamily="34" charset="0"/>
              </a:rPr>
              <a:t>人工神经网络中使用属性</a:t>
            </a:r>
            <a:r>
              <a:rPr lang="en-US" altLang="zh-CN" dirty="0">
                <a:cs typeface="Arial" panose="020B0604020202020204" pitchFamily="34" charset="0"/>
              </a:rPr>
              <a:t>-</a:t>
            </a:r>
            <a:r>
              <a:rPr lang="zh-CN" altLang="en-US" dirty="0">
                <a:cs typeface="Arial" panose="020B0604020202020204" pitchFamily="34" charset="0"/>
              </a:rPr>
              <a:t>值对来表示问题。</a:t>
            </a:r>
          </a:p>
          <a:p>
            <a:r>
              <a:rPr lang="en-US" altLang="zh-CN" dirty="0">
                <a:cs typeface="Arial" panose="020B0604020202020204" pitchFamily="34" charset="0"/>
              </a:rPr>
              <a:t>2 </a:t>
            </a:r>
            <a:r>
              <a:rPr lang="zh-CN" altLang="en-US" dirty="0">
                <a:cs typeface="Arial" panose="020B0604020202020204" pitchFamily="34" charset="0"/>
              </a:rPr>
              <a:t>人工神经网络的输出可以是</a:t>
            </a:r>
            <a:r>
              <a:rPr lang="zh-CN" altLang="en-US" b="1" dirty="0">
                <a:cs typeface="Arial" panose="020B0604020202020204" pitchFamily="34" charset="0"/>
              </a:rPr>
              <a:t>离散值</a:t>
            </a:r>
            <a:r>
              <a:rPr lang="zh-CN" altLang="en-US" dirty="0">
                <a:cs typeface="Arial" panose="020B0604020202020204" pitchFamily="34" charset="0"/>
              </a:rPr>
              <a:t>、</a:t>
            </a:r>
            <a:r>
              <a:rPr lang="zh-CN" altLang="en-US" b="1" dirty="0">
                <a:cs typeface="Arial" panose="020B0604020202020204" pitchFamily="34" charset="0"/>
              </a:rPr>
              <a:t>实值</a:t>
            </a:r>
            <a:r>
              <a:rPr lang="zh-CN" altLang="en-US" dirty="0">
                <a:cs typeface="Arial" panose="020B0604020202020204" pitchFamily="34" charset="0"/>
              </a:rPr>
              <a:t>，或者是多个</a:t>
            </a:r>
            <a:r>
              <a:rPr lang="zh-CN" altLang="en-US" b="1" dirty="0">
                <a:cs typeface="Arial" panose="020B0604020202020204" pitchFamily="34" charset="0"/>
              </a:rPr>
              <a:t>实值</a:t>
            </a:r>
            <a:r>
              <a:rPr lang="zh-CN" altLang="en-US" dirty="0">
                <a:cs typeface="Arial" panose="020B0604020202020204" pitchFamily="34" charset="0"/>
              </a:rPr>
              <a:t>或</a:t>
            </a:r>
            <a:r>
              <a:rPr lang="zh-CN" altLang="en-US" b="1" dirty="0">
                <a:cs typeface="Arial" panose="020B0604020202020204" pitchFamily="34" charset="0"/>
              </a:rPr>
              <a:t>离散值</a:t>
            </a:r>
            <a:r>
              <a:rPr lang="zh-CN" altLang="en-US" dirty="0">
                <a:cs typeface="Arial" panose="020B0604020202020204" pitchFamily="34" charset="0"/>
              </a:rPr>
              <a:t>特征的</a:t>
            </a:r>
            <a:r>
              <a:rPr lang="zh-CN" altLang="en-US" b="1" dirty="0">
                <a:cs typeface="Arial" panose="020B0604020202020204" pitchFamily="34" charset="0"/>
              </a:rPr>
              <a:t>向量</a:t>
            </a:r>
            <a:r>
              <a:rPr lang="zh-CN" altLang="en-US" dirty="0">
                <a:cs typeface="Arial" panose="020B0604020202020204" pitchFamily="34" charset="0"/>
              </a:rPr>
              <a:t>，而</a:t>
            </a:r>
            <a:r>
              <a:rPr lang="zh-CN" altLang="en-US" b="1" dirty="0">
                <a:cs typeface="Arial" panose="020B0604020202020204" pitchFamily="34" charset="0"/>
              </a:rPr>
              <a:t>目标函数</a:t>
            </a:r>
            <a:r>
              <a:rPr lang="zh-CN" altLang="en-US" dirty="0">
                <a:cs typeface="Arial" panose="020B0604020202020204" pitchFamily="34" charset="0"/>
              </a:rPr>
              <a:t>可以是离散值、实值，或者是多个实值或离散值特征的向量</a:t>
            </a:r>
            <a:r>
              <a:rPr lang="zh-CN" altLang="en-US" dirty="0" smtClean="0">
                <a:cs typeface="Arial" panose="020B0604020202020204" pitchFamily="34" charset="0"/>
              </a:rPr>
              <a:t>。</a:t>
            </a:r>
            <a:endParaRPr lang="en-US" altLang="zh-CN" dirty="0" smtClean="0">
              <a:cs typeface="Arial" panose="020B0604020202020204" pitchFamily="34" charset="0"/>
            </a:endParaRPr>
          </a:p>
          <a:p>
            <a:r>
              <a:rPr lang="en-US" altLang="zh-CN" dirty="0">
                <a:cs typeface="Arial" panose="020B0604020202020204" pitchFamily="34" charset="0"/>
              </a:rPr>
              <a:t>3 </a:t>
            </a:r>
            <a:r>
              <a:rPr lang="zh-CN" altLang="en-US" dirty="0">
                <a:cs typeface="Arial" panose="020B0604020202020204" pitchFamily="34" charset="0"/>
              </a:rPr>
              <a:t>训练数据中的噪声对</a:t>
            </a:r>
            <a:r>
              <a:rPr lang="zh-CN" altLang="en-US" dirty="0" smtClean="0">
                <a:cs typeface="Arial" panose="020B0604020202020204" pitchFamily="34" charset="0"/>
              </a:rPr>
              <a:t>人工神经网络学习</a:t>
            </a:r>
            <a:r>
              <a:rPr lang="zh-CN" altLang="en-US" dirty="0">
                <a:cs typeface="Arial" panose="020B0604020202020204" pitchFamily="34" charset="0"/>
              </a:rPr>
              <a:t>技术来说不是问题。</a:t>
            </a:r>
            <a:r>
              <a:rPr lang="zh-CN" altLang="en-US" dirty="0" smtClean="0">
                <a:cs typeface="Arial" panose="020B0604020202020204" pitchFamily="34" charset="0"/>
              </a:rPr>
              <a:t>训练样本</a:t>
            </a:r>
            <a:r>
              <a:rPr lang="zh-CN" altLang="en-US" dirty="0">
                <a:cs typeface="Arial" panose="020B0604020202020204" pitchFamily="34" charset="0"/>
              </a:rPr>
              <a:t>中可能存在错误，但它们不会影响最终结果。</a:t>
            </a:r>
          </a:p>
          <a:p>
            <a:r>
              <a:rPr lang="en-US" altLang="zh-CN" dirty="0">
                <a:cs typeface="Arial" panose="020B0604020202020204" pitchFamily="34" charset="0"/>
              </a:rPr>
              <a:t>4 </a:t>
            </a:r>
            <a:r>
              <a:rPr lang="zh-CN" altLang="en-US" dirty="0">
                <a:cs typeface="Arial" panose="020B0604020202020204" pitchFamily="34" charset="0"/>
              </a:rPr>
              <a:t>当需要快速评估已学习的</a:t>
            </a:r>
            <a:r>
              <a:rPr lang="zh-CN" altLang="en-US" dirty="0" smtClean="0">
                <a:cs typeface="Arial" panose="020B0604020202020204" pitchFamily="34" charset="0"/>
              </a:rPr>
              <a:t>目标函数</a:t>
            </a:r>
            <a:r>
              <a:rPr lang="zh-CN" altLang="en-US" dirty="0">
                <a:cs typeface="Arial" panose="020B0604020202020204" pitchFamily="34" charset="0"/>
              </a:rPr>
              <a:t>时使用它。</a:t>
            </a:r>
          </a:p>
          <a:p>
            <a:r>
              <a:rPr lang="en-US" altLang="zh-CN" dirty="0">
                <a:cs typeface="Arial" panose="020B0604020202020204" pitchFamily="34" charset="0"/>
              </a:rPr>
              <a:t>5 </a:t>
            </a:r>
            <a:r>
              <a:rPr lang="zh-CN" altLang="en-US" dirty="0">
                <a:cs typeface="Arial" panose="020B0604020202020204" pitchFamily="34" charset="0"/>
              </a:rPr>
              <a:t>网络中的权重数量</a:t>
            </a:r>
            <a:r>
              <a:rPr lang="zh-CN" altLang="en-US" dirty="0" smtClean="0">
                <a:cs typeface="Arial" panose="020B0604020202020204" pitchFamily="34" charset="0"/>
              </a:rPr>
              <a:t>、评估</a:t>
            </a:r>
            <a:r>
              <a:rPr lang="zh-CN" altLang="en-US" dirty="0">
                <a:cs typeface="Arial" panose="020B0604020202020204" pitchFamily="34" charset="0"/>
              </a:rPr>
              <a:t>的训练实例数量以及</a:t>
            </a:r>
            <a:r>
              <a:rPr lang="zh-CN" altLang="en-US" dirty="0" smtClean="0">
                <a:cs typeface="Arial" panose="020B0604020202020204" pitchFamily="34" charset="0"/>
              </a:rPr>
              <a:t>不同学习</a:t>
            </a:r>
            <a:r>
              <a:rPr lang="zh-CN" altLang="en-US" dirty="0">
                <a:cs typeface="Arial" panose="020B0604020202020204" pitchFamily="34" charset="0"/>
              </a:rPr>
              <a:t>算法参数的设置都可能</a:t>
            </a:r>
            <a:r>
              <a:rPr lang="zh-CN" altLang="en-US" dirty="0" smtClean="0">
                <a:cs typeface="Arial" panose="020B0604020202020204" pitchFamily="34" charset="0"/>
              </a:rPr>
              <a:t>导致人工神经网络</a:t>
            </a:r>
            <a:r>
              <a:rPr lang="zh-CN" altLang="en-US" dirty="0">
                <a:cs typeface="Arial" panose="020B0604020202020204" pitchFamily="34" charset="0"/>
              </a:rPr>
              <a:t>的训练时间延长。</a:t>
            </a:r>
          </a:p>
          <a:p>
            <a:endParaRPr lang="zh-CN" altLang="en-US" dirty="0">
              <a:cs typeface="Arial" panose="020B0604020202020204" pitchFamily="34" charset="0"/>
            </a:endParaRPr>
          </a:p>
          <a:p>
            <a:endParaRPr lang="en-US" dirty="0"/>
          </a:p>
        </p:txBody>
      </p:sp>
      <p:sp>
        <p:nvSpPr>
          <p:cNvPr id="4" name="Slide Number Placeholder 3">
            <a:extLst>
              <a:ext uri="{FF2B5EF4-FFF2-40B4-BE49-F238E27FC236}">
                <a16:creationId xmlns="" xmlns:a16="http://schemas.microsoft.com/office/drawing/2014/main" id="{CBC7F6D8-F511-4C2B-8B3A-93CEAB88F20D}"/>
              </a:ext>
            </a:extLst>
          </p:cNvPr>
          <p:cNvSpPr>
            <a:spLocks noGrp="1"/>
          </p:cNvSpPr>
          <p:nvPr>
            <p:ph type="sldNum" sz="quarter" idx="10"/>
          </p:nvPr>
        </p:nvSpPr>
        <p:spPr/>
        <p:txBody>
          <a:bodyPr/>
          <a:lstStyle/>
          <a:p>
            <a:pPr>
              <a:defRPr/>
            </a:pPr>
            <a:fld id="{3209C3FB-4AD6-4B36-A2A7-63E869CCBCB1}" type="slidenum">
              <a:rPr lang="zh-CN" altLang="en-US" smtClean="0"/>
              <a:t>42</a:t>
            </a:fld>
            <a:endParaRPr lang="en-US" altLang="zh-CN"/>
          </a:p>
        </p:txBody>
      </p:sp>
    </p:spTree>
    <p:extLst>
      <p:ext uri="{BB962C8B-B14F-4D97-AF65-F5344CB8AC3E}">
        <p14:creationId xmlns:p14="http://schemas.microsoft.com/office/powerpoint/2010/main" val="388178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77F7B2-1684-448F-B9D4-DA3E622E4884}"/>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人工神经网络的缺点</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2F6C847E-298F-4D86-9810-DE3FD1125F59}"/>
              </a:ext>
            </a:extLst>
          </p:cNvPr>
          <p:cNvSpPr>
            <a:spLocks noGrp="1"/>
          </p:cNvSpPr>
          <p:nvPr>
            <p:ph idx="1"/>
          </p:nvPr>
        </p:nvSpPr>
        <p:spPr/>
        <p:txBody>
          <a:bodyPr/>
          <a:lstStyle/>
          <a:p>
            <a:r>
              <a:rPr lang="zh-CN" altLang="en-US" dirty="0">
                <a:cs typeface="Arial" panose="020B0604020202020204" pitchFamily="34" charset="0"/>
              </a:rPr>
              <a:t>硬件依赖性</a:t>
            </a:r>
          </a:p>
          <a:p>
            <a:r>
              <a:rPr lang="zh-CN" altLang="en-US" dirty="0">
                <a:cs typeface="Arial" panose="020B0604020202020204" pitchFamily="34" charset="0"/>
              </a:rPr>
              <a:t>难以理解网络的运作</a:t>
            </a:r>
          </a:p>
          <a:p>
            <a:r>
              <a:rPr lang="zh-CN" altLang="en-US" dirty="0">
                <a:cs typeface="Arial" panose="020B0604020202020204" pitchFamily="34" charset="0"/>
              </a:rPr>
              <a:t>通过</a:t>
            </a:r>
            <a:r>
              <a:rPr lang="en-US" altLang="zh-CN" dirty="0">
                <a:cs typeface="Arial" panose="020B0604020202020204" pitchFamily="34" charset="0"/>
              </a:rPr>
              <a:t>"</a:t>
            </a:r>
            <a:r>
              <a:rPr lang="zh-CN" altLang="en-US" dirty="0">
                <a:cs typeface="Arial" panose="020B0604020202020204" pitchFamily="34" charset="0"/>
              </a:rPr>
              <a:t>试错</a:t>
            </a:r>
            <a:r>
              <a:rPr lang="en-US" altLang="zh-CN" dirty="0">
                <a:cs typeface="Arial" panose="020B0604020202020204" pitchFamily="34" charset="0"/>
              </a:rPr>
              <a:t>"</a:t>
            </a:r>
            <a:r>
              <a:rPr lang="zh-CN" altLang="en-US" dirty="0">
                <a:cs typeface="Arial" panose="020B0604020202020204" pitchFamily="34" charset="0"/>
              </a:rPr>
              <a:t>确定网络结构</a:t>
            </a:r>
          </a:p>
          <a:p>
            <a:r>
              <a:rPr lang="zh-CN" altLang="en-US" dirty="0">
                <a:cs typeface="Arial" panose="020B0604020202020204" pitchFamily="34" charset="0"/>
              </a:rPr>
              <a:t>难以向网络呈现问题</a:t>
            </a:r>
          </a:p>
          <a:p>
            <a:r>
              <a:rPr lang="zh-CN" altLang="en-US" dirty="0">
                <a:cs typeface="Arial" panose="020B0604020202020204" pitchFamily="34" charset="0"/>
              </a:rPr>
              <a:t>网络的生命周期未知</a:t>
            </a:r>
            <a:endParaRPr lang="en-US" dirty="0"/>
          </a:p>
        </p:txBody>
      </p:sp>
      <p:sp>
        <p:nvSpPr>
          <p:cNvPr id="4" name="Slide Number Placeholder 3">
            <a:extLst>
              <a:ext uri="{FF2B5EF4-FFF2-40B4-BE49-F238E27FC236}">
                <a16:creationId xmlns="" xmlns:a16="http://schemas.microsoft.com/office/drawing/2014/main" id="{909CB8C0-65E8-43F2-885A-B7ED1E27201C}"/>
              </a:ext>
            </a:extLst>
          </p:cNvPr>
          <p:cNvSpPr>
            <a:spLocks noGrp="1"/>
          </p:cNvSpPr>
          <p:nvPr>
            <p:ph type="sldNum" sz="quarter" idx="10"/>
          </p:nvPr>
        </p:nvSpPr>
        <p:spPr/>
        <p:txBody>
          <a:bodyPr/>
          <a:lstStyle/>
          <a:p>
            <a:pPr>
              <a:defRPr/>
            </a:pPr>
            <a:fld id="{3209C3FB-4AD6-4B36-A2A7-63E869CCBCB1}" type="slidenum">
              <a:rPr lang="zh-CN" altLang="en-US" smtClean="0"/>
              <a:t>43</a:t>
            </a:fld>
            <a:endParaRPr lang="en-US" altLang="zh-CN"/>
          </a:p>
        </p:txBody>
      </p:sp>
    </p:spTree>
    <p:extLst>
      <p:ext uri="{BB962C8B-B14F-4D97-AF65-F5344CB8AC3E}">
        <p14:creationId xmlns:p14="http://schemas.microsoft.com/office/powerpoint/2010/main" val="194856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F4251C-4EF8-4FCC-B520-584258149958}"/>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人工神经网络的</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缺点</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6C036B7B-558D-481C-91D9-0DB36D11DF0E}"/>
              </a:ext>
            </a:extLst>
          </p:cNvPr>
          <p:cNvSpPr>
            <a:spLocks noGrp="1"/>
          </p:cNvSpPr>
          <p:nvPr>
            <p:ph idx="1"/>
          </p:nvPr>
        </p:nvSpPr>
        <p:spPr/>
        <p:txBody>
          <a:bodyPr/>
          <a:lstStyle/>
          <a:p>
            <a:r>
              <a:rPr lang="en-US" altLang="zh-CN" b="1" dirty="0">
                <a:cs typeface="Arial" panose="020B0604020202020204" pitchFamily="34" charset="0"/>
              </a:rPr>
              <a:t>1. </a:t>
            </a:r>
            <a:r>
              <a:rPr lang="zh-CN" altLang="en-US" b="1" dirty="0">
                <a:cs typeface="Arial" panose="020B0604020202020204" pitchFamily="34" charset="0"/>
              </a:rPr>
              <a:t>硬件依赖性：</a:t>
            </a:r>
          </a:p>
          <a:p>
            <a:r>
              <a:rPr lang="zh-CN" altLang="en-US" dirty="0">
                <a:cs typeface="Arial" panose="020B0604020202020204" pitchFamily="34" charset="0"/>
              </a:rPr>
              <a:t>构建人工神经网络需要使用</a:t>
            </a:r>
            <a:r>
              <a:rPr lang="zh-CN" altLang="en-US" b="1" dirty="0">
                <a:cs typeface="Arial" panose="020B0604020202020204" pitchFamily="34" charset="0"/>
              </a:rPr>
              <a:t>并行处理器</a:t>
            </a:r>
            <a:r>
              <a:rPr lang="zh-CN" altLang="en-US" dirty="0" smtClean="0">
                <a:cs typeface="Arial" panose="020B0604020202020204" pitchFamily="34" charset="0"/>
              </a:rPr>
              <a:t>。因此</a:t>
            </a:r>
            <a:r>
              <a:rPr lang="zh-CN" altLang="en-US" dirty="0">
                <a:cs typeface="Arial" panose="020B0604020202020204" pitchFamily="34" charset="0"/>
              </a:rPr>
              <a:t>，设备的实现是偶然的。</a:t>
            </a:r>
          </a:p>
          <a:p>
            <a:r>
              <a:rPr lang="en-US" altLang="zh-CN" b="1" dirty="0">
                <a:cs typeface="Arial" panose="020B0604020202020204" pitchFamily="34" charset="0"/>
              </a:rPr>
              <a:t>2. </a:t>
            </a:r>
            <a:r>
              <a:rPr lang="zh-CN" altLang="en-US" b="1" dirty="0">
                <a:cs typeface="Arial" panose="020B0604020202020204" pitchFamily="34" charset="0"/>
              </a:rPr>
              <a:t>不易理解网络的运作：</a:t>
            </a:r>
          </a:p>
          <a:p>
            <a:r>
              <a:rPr lang="zh-CN" altLang="en-US" dirty="0">
                <a:cs typeface="Arial" panose="020B0604020202020204" pitchFamily="34" charset="0"/>
              </a:rPr>
              <a:t>这是人工神经网络最严重的问题</a:t>
            </a:r>
            <a:r>
              <a:rPr lang="zh-CN" altLang="en-US" dirty="0" smtClean="0">
                <a:cs typeface="Arial" panose="020B0604020202020204" pitchFamily="34" charset="0"/>
              </a:rPr>
              <a:t>。当</a:t>
            </a:r>
            <a:r>
              <a:rPr lang="zh-CN" altLang="en-US" dirty="0">
                <a:cs typeface="Arial" panose="020B0604020202020204" pitchFamily="34" charset="0"/>
              </a:rPr>
              <a:t>人工神经网络提供试探性答案时，它</a:t>
            </a:r>
            <a:r>
              <a:rPr lang="zh-CN" altLang="en-US" b="1" dirty="0">
                <a:cs typeface="Arial" panose="020B0604020202020204" pitchFamily="34" charset="0"/>
              </a:rPr>
              <a:t>不解释</a:t>
            </a:r>
            <a:r>
              <a:rPr lang="zh-CN" altLang="en-US" dirty="0">
                <a:cs typeface="Arial" panose="020B0604020202020204" pitchFamily="34" charset="0"/>
              </a:rPr>
              <a:t>为什么或如何选择它</a:t>
            </a:r>
            <a:r>
              <a:rPr lang="zh-CN" altLang="en-US" dirty="0" smtClean="0">
                <a:cs typeface="Arial" panose="020B0604020202020204" pitchFamily="34" charset="0"/>
              </a:rPr>
              <a:t>。因此</a:t>
            </a:r>
            <a:r>
              <a:rPr lang="zh-CN" altLang="en-US" dirty="0">
                <a:cs typeface="Arial" panose="020B0604020202020204" pitchFamily="34" charset="0"/>
              </a:rPr>
              <a:t>，网络的</a:t>
            </a:r>
            <a:r>
              <a:rPr lang="zh-CN" altLang="en-US" b="1" dirty="0">
                <a:cs typeface="Arial" panose="020B0604020202020204" pitchFamily="34" charset="0"/>
              </a:rPr>
              <a:t>置信度</a:t>
            </a:r>
            <a:r>
              <a:rPr lang="zh-CN" altLang="en-US" dirty="0">
                <a:cs typeface="Arial" panose="020B0604020202020204" pitchFamily="34" charset="0"/>
              </a:rPr>
              <a:t>被削弱了</a:t>
            </a:r>
            <a:r>
              <a:rPr lang="zh-CN" altLang="en-US" dirty="0" smtClean="0">
                <a:cs typeface="Arial" panose="020B0604020202020204" pitchFamily="34" charset="0"/>
              </a:rPr>
              <a:t>。</a:t>
            </a:r>
            <a:endParaRPr lang="en-US" altLang="zh-CN" dirty="0" smtClean="0">
              <a:cs typeface="Arial" panose="020B0604020202020204" pitchFamily="34" charset="0"/>
            </a:endParaRPr>
          </a:p>
          <a:p>
            <a:r>
              <a:rPr lang="en-US" altLang="zh-CN" b="1" dirty="0">
                <a:cs typeface="Arial" panose="020B0604020202020204" pitchFamily="34" charset="0"/>
              </a:rPr>
              <a:t>3. </a:t>
            </a:r>
            <a:r>
              <a:rPr lang="zh-CN" altLang="en-US" b="1" dirty="0">
                <a:cs typeface="Arial" panose="020B0604020202020204" pitchFamily="34" charset="0"/>
              </a:rPr>
              <a:t>确定的网络结构：</a:t>
            </a:r>
          </a:p>
          <a:p>
            <a:r>
              <a:rPr lang="zh-CN" altLang="en-US" dirty="0">
                <a:cs typeface="Arial" panose="020B0604020202020204" pitchFamily="34" charset="0"/>
              </a:rPr>
              <a:t>任何精确的规则都</a:t>
            </a:r>
            <a:r>
              <a:rPr lang="zh-CN" altLang="en-US" b="1" dirty="0">
                <a:cs typeface="Arial" panose="020B0604020202020204" pitchFamily="34" charset="0"/>
              </a:rPr>
              <a:t>不</a:t>
            </a:r>
            <a:r>
              <a:rPr lang="zh-CN" altLang="en-US" dirty="0">
                <a:cs typeface="Arial" panose="020B0604020202020204" pitchFamily="34" charset="0"/>
              </a:rPr>
              <a:t>能确定人工神经网络的</a:t>
            </a:r>
            <a:r>
              <a:rPr lang="zh-CN" altLang="en-US" b="1" dirty="0">
                <a:cs typeface="Arial" panose="020B0604020202020204" pitchFamily="34" charset="0"/>
              </a:rPr>
              <a:t>结构</a:t>
            </a:r>
            <a:r>
              <a:rPr lang="zh-CN" altLang="en-US" dirty="0" smtClean="0">
                <a:cs typeface="Arial" panose="020B0604020202020204" pitchFamily="34" charset="0"/>
              </a:rPr>
              <a:t>。</a:t>
            </a:r>
            <a:r>
              <a:rPr lang="zh-CN" altLang="en-US" b="1" dirty="0" smtClean="0">
                <a:cs typeface="Arial" panose="020B0604020202020204" pitchFamily="34" charset="0"/>
              </a:rPr>
              <a:t>经验</a:t>
            </a:r>
            <a:r>
              <a:rPr lang="zh-CN" altLang="en-US" b="1" dirty="0">
                <a:cs typeface="Arial" panose="020B0604020202020204" pitchFamily="34" charset="0"/>
              </a:rPr>
              <a:t>和试错</a:t>
            </a:r>
            <a:r>
              <a:rPr lang="zh-CN" altLang="en-US" dirty="0">
                <a:cs typeface="Arial" panose="020B0604020202020204" pitchFamily="34" charset="0"/>
              </a:rPr>
              <a:t>用于开发合适的网络结构。</a:t>
            </a:r>
          </a:p>
          <a:p>
            <a:r>
              <a:rPr lang="en-US" altLang="zh-CN" b="1" dirty="0">
                <a:cs typeface="Arial" panose="020B0604020202020204" pitchFamily="34" charset="0"/>
              </a:rPr>
              <a:t>4. </a:t>
            </a:r>
            <a:r>
              <a:rPr lang="zh-CN" altLang="en-US" b="1" dirty="0">
                <a:cs typeface="Arial" panose="020B0604020202020204" pitchFamily="34" charset="0"/>
              </a:rPr>
              <a:t>难以向网络呈现问题：</a:t>
            </a:r>
          </a:p>
          <a:p>
            <a:r>
              <a:rPr lang="zh-CN" altLang="en-US" dirty="0">
                <a:cs typeface="Arial" panose="020B0604020202020204" pitchFamily="34" charset="0"/>
              </a:rPr>
              <a:t>人工神经网络能够处理</a:t>
            </a:r>
            <a:r>
              <a:rPr lang="zh-CN" altLang="en-US" b="1" dirty="0">
                <a:cs typeface="Arial" panose="020B0604020202020204" pitchFamily="34" charset="0"/>
              </a:rPr>
              <a:t>数值数据</a:t>
            </a:r>
            <a:r>
              <a:rPr lang="zh-CN" altLang="en-US" dirty="0" smtClean="0">
                <a:cs typeface="Arial" panose="020B0604020202020204" pitchFamily="34" charset="0"/>
              </a:rPr>
              <a:t>。在</a:t>
            </a:r>
            <a:r>
              <a:rPr lang="zh-CN" altLang="en-US" dirty="0">
                <a:cs typeface="Arial" panose="020B0604020202020204" pitchFamily="34" charset="0"/>
              </a:rPr>
              <a:t>引入人工神经网络之前，问题必须转换为数值</a:t>
            </a:r>
            <a:r>
              <a:rPr lang="zh-CN" altLang="en-US" dirty="0" smtClean="0">
                <a:cs typeface="Arial" panose="020B0604020202020204" pitchFamily="34" charset="0"/>
              </a:rPr>
              <a:t>。所</a:t>
            </a:r>
            <a:r>
              <a:rPr lang="zh-CN" altLang="en-US" dirty="0">
                <a:cs typeface="Arial" panose="020B0604020202020204" pitchFamily="34" charset="0"/>
              </a:rPr>
              <a:t>选择的表示方法将对网络的性能产生</a:t>
            </a:r>
            <a:r>
              <a:rPr lang="zh-CN" altLang="en-US" b="1" dirty="0">
                <a:cs typeface="Arial" panose="020B0604020202020204" pitchFamily="34" charset="0"/>
              </a:rPr>
              <a:t>直接影响</a:t>
            </a:r>
            <a:r>
              <a:rPr lang="zh-CN" altLang="en-US" dirty="0">
                <a:cs typeface="Arial" panose="020B0604020202020204" pitchFamily="34" charset="0"/>
              </a:rPr>
              <a:t>。用户的技能是一个</a:t>
            </a:r>
            <a:r>
              <a:rPr lang="zh-CN" altLang="en-US" b="1" dirty="0">
                <a:cs typeface="Arial" panose="020B0604020202020204" pitchFamily="34" charset="0"/>
              </a:rPr>
              <a:t>因素</a:t>
            </a:r>
            <a:r>
              <a:rPr lang="zh-CN" altLang="en-US" dirty="0">
                <a:cs typeface="Arial" panose="020B0604020202020204" pitchFamily="34" charset="0"/>
              </a:rPr>
              <a:t>。</a:t>
            </a:r>
          </a:p>
          <a:p>
            <a:endParaRPr lang="en-US" dirty="0"/>
          </a:p>
        </p:txBody>
      </p:sp>
      <p:sp>
        <p:nvSpPr>
          <p:cNvPr id="4" name="Slide Number Placeholder 3">
            <a:extLst>
              <a:ext uri="{FF2B5EF4-FFF2-40B4-BE49-F238E27FC236}">
                <a16:creationId xmlns="" xmlns:a16="http://schemas.microsoft.com/office/drawing/2014/main" id="{C2C698A7-46A9-4989-ACAC-3BE56F7180F9}"/>
              </a:ext>
            </a:extLst>
          </p:cNvPr>
          <p:cNvSpPr>
            <a:spLocks noGrp="1"/>
          </p:cNvSpPr>
          <p:nvPr>
            <p:ph type="sldNum" sz="quarter" idx="10"/>
          </p:nvPr>
        </p:nvSpPr>
        <p:spPr/>
        <p:txBody>
          <a:bodyPr/>
          <a:lstStyle/>
          <a:p>
            <a:pPr>
              <a:defRPr/>
            </a:pPr>
            <a:fld id="{3209C3FB-4AD6-4B36-A2A7-63E869CCBCB1}" type="slidenum">
              <a:rPr lang="zh-CN" altLang="en-US" smtClean="0"/>
              <a:t>44</a:t>
            </a:fld>
            <a:endParaRPr lang="en-US" altLang="zh-CN"/>
          </a:p>
        </p:txBody>
      </p:sp>
    </p:spTree>
    <p:extLst>
      <p:ext uri="{BB962C8B-B14F-4D97-AF65-F5344CB8AC3E}">
        <p14:creationId xmlns:p14="http://schemas.microsoft.com/office/powerpoint/2010/main" val="33744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605BD7-4A20-46BF-90DF-A36E257333DC}"/>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人工神经网络的</a:t>
            </a:r>
            <a:r>
              <a:rPr lang="zh-CN" altLang="en-US" sz="2800" b="1" i="0" kern="1200" dirty="0" smtClean="0">
                <a:solidFill>
                  <a:schemeClr val="tx1"/>
                </a:solidFill>
                <a:effectLst/>
                <a:latin typeface="Calibri" panose="020F0502020204030204" pitchFamily="34" charset="0"/>
                <a:ea typeface="+mj-ea"/>
                <a:cs typeface="Arial" panose="020B0604020202020204" pitchFamily="34" charset="0"/>
              </a:rPr>
              <a:t>缺点</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02BB917D-5D1A-44E0-8124-28EFC339D075}"/>
              </a:ext>
            </a:extLst>
          </p:cNvPr>
          <p:cNvSpPr>
            <a:spLocks noGrp="1"/>
          </p:cNvSpPr>
          <p:nvPr>
            <p:ph idx="1"/>
          </p:nvPr>
        </p:nvSpPr>
        <p:spPr/>
        <p:txBody>
          <a:bodyPr/>
          <a:lstStyle/>
          <a:p>
            <a:r>
              <a:rPr lang="zh-CN" altLang="en-US" dirty="0">
                <a:cs typeface="Arial" panose="020B0604020202020204" pitchFamily="34" charset="0"/>
              </a:rPr>
              <a:t>网络的生命周期未知：</a:t>
            </a:r>
          </a:p>
          <a:p>
            <a:r>
              <a:rPr lang="zh-CN" altLang="en-US" dirty="0">
                <a:cs typeface="Arial" panose="020B0604020202020204" pitchFamily="34" charset="0"/>
              </a:rPr>
              <a:t>当网络在样本上的误差减少到</a:t>
            </a:r>
          </a:p>
          <a:p>
            <a:r>
              <a:rPr lang="zh-CN" altLang="en-US" dirty="0">
                <a:cs typeface="Arial" panose="020B0604020202020204" pitchFamily="34" charset="0"/>
              </a:rPr>
              <a:t>特定数量时，训练就完成了。</a:t>
            </a:r>
          </a:p>
          <a:p>
            <a:r>
              <a:rPr lang="zh-CN" altLang="en-US" dirty="0">
                <a:cs typeface="Arial" panose="020B0604020202020204" pitchFamily="34" charset="0"/>
              </a:rPr>
              <a:t>该值并不能产生最佳结果。</a:t>
            </a:r>
          </a:p>
          <a:p>
            <a:endParaRPr lang="en-US" dirty="0"/>
          </a:p>
        </p:txBody>
      </p:sp>
      <p:sp>
        <p:nvSpPr>
          <p:cNvPr id="4" name="Slide Number Placeholder 3">
            <a:extLst>
              <a:ext uri="{FF2B5EF4-FFF2-40B4-BE49-F238E27FC236}">
                <a16:creationId xmlns="" xmlns:a16="http://schemas.microsoft.com/office/drawing/2014/main" id="{D8FB9461-990D-4E64-9FCA-DF45F4C790C7}"/>
              </a:ext>
            </a:extLst>
          </p:cNvPr>
          <p:cNvSpPr>
            <a:spLocks noGrp="1"/>
          </p:cNvSpPr>
          <p:nvPr>
            <p:ph type="sldNum" sz="quarter" idx="10"/>
          </p:nvPr>
        </p:nvSpPr>
        <p:spPr/>
        <p:txBody>
          <a:bodyPr/>
          <a:lstStyle/>
          <a:p>
            <a:pPr>
              <a:defRPr/>
            </a:pPr>
            <a:fld id="{3209C3FB-4AD6-4B36-A2A7-63E869CCBCB1}" type="slidenum">
              <a:rPr lang="zh-CN" altLang="en-US" smtClean="0"/>
              <a:t>45</a:t>
            </a:fld>
            <a:endParaRPr lang="en-US" altLang="zh-CN"/>
          </a:p>
        </p:txBody>
      </p:sp>
    </p:spTree>
    <p:extLst>
      <p:ext uri="{BB962C8B-B14F-4D97-AF65-F5344CB8AC3E}">
        <p14:creationId xmlns:p14="http://schemas.microsoft.com/office/powerpoint/2010/main" val="380871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CA8604-5053-4F71-814C-9D882F97A11C}"/>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深度神经网络</a:t>
            </a:r>
          </a:p>
          <a:p>
            <a:r>
              <a:rPr lang="zh-CN" altLang="en-US" sz="2800" b="1" i="0" kern="1200" dirty="0">
                <a:solidFill>
                  <a:schemeClr val="tx1"/>
                </a:solidFill>
                <a:effectLst/>
                <a:latin typeface="Calibri" panose="020F0502020204030204" pitchFamily="34" charset="0"/>
                <a:ea typeface="+mj-ea"/>
                <a:cs typeface="Arial" panose="020B0604020202020204" pitchFamily="34" charset="0"/>
              </a:rPr>
              <a:t>输入层</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多个隐藏层</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输出层</a:t>
            </a:r>
          </a:p>
          <a:p>
            <a:endParaRPr lang="en-US" dirty="0"/>
          </a:p>
        </p:txBody>
      </p:sp>
      <p:sp>
        <p:nvSpPr>
          <p:cNvPr id="3" name="Content Placeholder 2">
            <a:extLst>
              <a:ext uri="{FF2B5EF4-FFF2-40B4-BE49-F238E27FC236}">
                <a16:creationId xmlns="" xmlns:a16="http://schemas.microsoft.com/office/drawing/2014/main" id="{5FF8FB2B-1010-461F-92E2-7B21924FD6B5}"/>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C509B72D-7BB7-4352-83EA-8AE8C2BEA1DA}"/>
              </a:ext>
            </a:extLst>
          </p:cNvPr>
          <p:cNvSpPr>
            <a:spLocks noGrp="1"/>
          </p:cNvSpPr>
          <p:nvPr>
            <p:ph type="sldNum" sz="quarter" idx="10"/>
          </p:nvPr>
        </p:nvSpPr>
        <p:spPr/>
        <p:txBody>
          <a:bodyPr/>
          <a:lstStyle/>
          <a:p>
            <a:pPr>
              <a:defRPr/>
            </a:pPr>
            <a:fld id="{3209C3FB-4AD6-4B36-A2A7-63E869CCBCB1}" type="slidenum">
              <a:rPr lang="zh-CN" altLang="en-US" smtClean="0"/>
              <a:t>46</a:t>
            </a:fld>
            <a:endParaRPr lang="en-US" altLang="zh-CN"/>
          </a:p>
        </p:txBody>
      </p:sp>
      <p:pic>
        <p:nvPicPr>
          <p:cNvPr id="5" name="图片 4"/>
          <p:cNvPicPr>
            <a:picLocks noChangeAspect="1"/>
          </p:cNvPicPr>
          <p:nvPr/>
        </p:nvPicPr>
        <p:blipFill>
          <a:blip r:embed="rId2"/>
          <a:stretch>
            <a:fillRect/>
          </a:stretch>
        </p:blipFill>
        <p:spPr>
          <a:xfrm>
            <a:off x="60300" y="0"/>
            <a:ext cx="9023400" cy="5143500"/>
          </a:xfrm>
          <a:prstGeom prst="rect">
            <a:avLst/>
          </a:prstGeom>
        </p:spPr>
      </p:pic>
    </p:spTree>
    <p:extLst>
      <p:ext uri="{BB962C8B-B14F-4D97-AF65-F5344CB8AC3E}">
        <p14:creationId xmlns:p14="http://schemas.microsoft.com/office/powerpoint/2010/main" val="302101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206CA9-55CD-4C66-AE81-91445B65A39A}"/>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人工神经网络基础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[4]</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FE402088-93E1-4B78-A2BC-B0C81095FF55}"/>
              </a:ext>
            </a:extLst>
          </p:cNvPr>
          <p:cNvSpPr>
            <a:spLocks noGrp="1"/>
          </p:cNvSpPr>
          <p:nvPr>
            <p:ph idx="1"/>
          </p:nvPr>
        </p:nvSpPr>
        <p:spPr/>
        <p:txBody>
          <a:bodyPr/>
          <a:lstStyle/>
          <a:p>
            <a:r>
              <a:rPr lang="zh-CN" altLang="en-US" dirty="0">
                <a:cs typeface="Arial" panose="020B0604020202020204" pitchFamily="34" charset="0"/>
              </a:rPr>
              <a:t>人工神经网络的历史</a:t>
            </a:r>
          </a:p>
          <a:p>
            <a:r>
              <a:rPr lang="zh-CN" altLang="en-US" dirty="0">
                <a:cs typeface="Arial" panose="020B0604020202020204" pitchFamily="34" charset="0"/>
              </a:rPr>
              <a:t>人工神经网络架构</a:t>
            </a:r>
          </a:p>
          <a:p>
            <a:r>
              <a:rPr lang="zh-CN" altLang="en-US" dirty="0">
                <a:cs typeface="Arial" panose="020B0604020202020204" pitchFamily="34" charset="0"/>
              </a:rPr>
              <a:t>人工神经网络如何工作</a:t>
            </a:r>
          </a:p>
          <a:p>
            <a:r>
              <a:rPr lang="zh-CN" altLang="en-US" dirty="0">
                <a:cs typeface="Arial" panose="020B0604020202020204" pitchFamily="34" charset="0"/>
              </a:rPr>
              <a:t>人工神经网络的类型</a:t>
            </a:r>
          </a:p>
          <a:p>
            <a:r>
              <a:rPr lang="zh-CN" altLang="en-US" dirty="0">
                <a:cs typeface="Arial" panose="020B0604020202020204" pitchFamily="34" charset="0"/>
              </a:rPr>
              <a:t>人工神经网络设计的三个步骤</a:t>
            </a:r>
          </a:p>
          <a:p>
            <a:r>
              <a:rPr lang="zh-CN" altLang="en-US" dirty="0">
                <a:cs typeface="Arial" panose="020B0604020202020204" pitchFamily="34" charset="0"/>
              </a:rPr>
              <a:t>学习范式</a:t>
            </a:r>
          </a:p>
          <a:p>
            <a:r>
              <a:rPr lang="zh-CN" altLang="en-US" dirty="0">
                <a:cs typeface="Arial" panose="020B0604020202020204" pitchFamily="34" charset="0"/>
              </a:rPr>
              <a:t>学习算法</a:t>
            </a:r>
          </a:p>
          <a:p>
            <a:r>
              <a:rPr lang="zh-CN" altLang="en-US" dirty="0">
                <a:cs typeface="Arial" panose="020B0604020202020204" pitchFamily="34" charset="0"/>
              </a:rPr>
              <a:t>知识表示</a:t>
            </a:r>
          </a:p>
          <a:p>
            <a:r>
              <a:rPr lang="zh-CN" altLang="en-US" dirty="0">
                <a:cs typeface="Arial" panose="020B0604020202020204" pitchFamily="34" charset="0"/>
              </a:rPr>
              <a:t>损失函数与成本函数</a:t>
            </a:r>
            <a:endParaRPr lang="en-US" dirty="0"/>
          </a:p>
        </p:txBody>
      </p:sp>
      <p:sp>
        <p:nvSpPr>
          <p:cNvPr id="4" name="Slide Number Placeholder 3">
            <a:extLst>
              <a:ext uri="{FF2B5EF4-FFF2-40B4-BE49-F238E27FC236}">
                <a16:creationId xmlns="" xmlns:a16="http://schemas.microsoft.com/office/drawing/2014/main" id="{80F3706A-A27D-411A-A3CD-89C4460AD87A}"/>
              </a:ext>
            </a:extLst>
          </p:cNvPr>
          <p:cNvSpPr>
            <a:spLocks noGrp="1"/>
          </p:cNvSpPr>
          <p:nvPr>
            <p:ph type="sldNum" sz="quarter" idx="10"/>
          </p:nvPr>
        </p:nvSpPr>
        <p:spPr/>
        <p:txBody>
          <a:bodyPr/>
          <a:lstStyle/>
          <a:p>
            <a:pPr>
              <a:defRPr/>
            </a:pPr>
            <a:fld id="{3209C3FB-4AD6-4B36-A2A7-63E869CCBCB1}" type="slidenum">
              <a:rPr lang="zh-CN" altLang="en-US" smtClean="0"/>
              <a:t>47</a:t>
            </a:fld>
            <a:endParaRPr lang="en-US" altLang="zh-CN"/>
          </a:p>
        </p:txBody>
      </p:sp>
    </p:spTree>
    <p:extLst>
      <p:ext uri="{BB962C8B-B14F-4D97-AF65-F5344CB8AC3E}">
        <p14:creationId xmlns:p14="http://schemas.microsoft.com/office/powerpoint/2010/main" val="99317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31550F-1155-46E6-8F5F-825B99A00DA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1D56C83A-9CA7-48E0-9879-1F57AE0D36F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 xmlns:a16="http://schemas.microsoft.com/office/drawing/2014/main" id="{54226E62-6FBD-4AB8-B388-36C141DA4E37}"/>
              </a:ext>
            </a:extLst>
          </p:cNvPr>
          <p:cNvSpPr>
            <a:spLocks noGrp="1"/>
          </p:cNvSpPr>
          <p:nvPr>
            <p:ph type="sldNum" sz="quarter" idx="10"/>
          </p:nvPr>
        </p:nvSpPr>
        <p:spPr/>
        <p:txBody>
          <a:bodyPr/>
          <a:lstStyle/>
          <a:p>
            <a:pPr>
              <a:defRPr/>
            </a:pPr>
            <a:fld id="{3209C3FB-4AD6-4B36-A2A7-63E869CCBCB1}" type="slidenum">
              <a:rPr lang="zh-CN" altLang="en-US" smtClean="0"/>
              <a:t>48</a:t>
            </a:fld>
            <a:endParaRPr lang="en-US" altLang="zh-CN"/>
          </a:p>
        </p:txBody>
      </p:sp>
      <p:pic>
        <p:nvPicPr>
          <p:cNvPr id="7" name="图片 6"/>
          <p:cNvPicPr>
            <a:picLocks noChangeAspect="1"/>
          </p:cNvPicPr>
          <p:nvPr/>
        </p:nvPicPr>
        <p:blipFill>
          <a:blip r:embed="rId2"/>
          <a:stretch>
            <a:fillRect/>
          </a:stretch>
        </p:blipFill>
        <p:spPr>
          <a:xfrm>
            <a:off x="82402" y="0"/>
            <a:ext cx="8979196" cy="5143500"/>
          </a:xfrm>
          <a:prstGeom prst="rect">
            <a:avLst/>
          </a:prstGeom>
        </p:spPr>
      </p:pic>
    </p:spTree>
    <p:extLst>
      <p:ext uri="{BB962C8B-B14F-4D97-AF65-F5344CB8AC3E}">
        <p14:creationId xmlns:p14="http://schemas.microsoft.com/office/powerpoint/2010/main" val="169821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2ACA39-3EA2-4E14-BD87-E0BA0B447DE8}"/>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人工神经网络</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架构</a:t>
            </a:r>
          </a:p>
          <a:p>
            <a:endParaRPr lang="en-US" dirty="0"/>
          </a:p>
        </p:txBody>
      </p:sp>
      <p:sp>
        <p:nvSpPr>
          <p:cNvPr id="3" name="Content Placeholder 2">
            <a:extLst>
              <a:ext uri="{FF2B5EF4-FFF2-40B4-BE49-F238E27FC236}">
                <a16:creationId xmlns="" xmlns:a16="http://schemas.microsoft.com/office/drawing/2014/main" id="{E6477BCA-002B-45AE-BFF2-0E0F5D8A43E6}"/>
              </a:ext>
            </a:extLst>
          </p:cNvPr>
          <p:cNvSpPr>
            <a:spLocks noGrp="1"/>
          </p:cNvSpPr>
          <p:nvPr>
            <p:ph idx="1"/>
          </p:nvPr>
        </p:nvSpPr>
        <p:spPr/>
        <p:txBody>
          <a:bodyPr/>
          <a:lstStyle/>
          <a:p>
            <a:r>
              <a:rPr lang="zh-CN" altLang="en-US" dirty="0" smtClean="0">
                <a:cs typeface="Arial" panose="020B0604020202020204" pitchFamily="34" charset="0"/>
              </a:rPr>
              <a:t>输入层</a:t>
            </a:r>
            <a:endParaRPr lang="en-US" altLang="zh-CN" dirty="0" smtClean="0">
              <a:cs typeface="Arial" panose="020B0604020202020204" pitchFamily="34" charset="0"/>
            </a:endParaRPr>
          </a:p>
          <a:p>
            <a:r>
              <a:rPr lang="zh-CN" altLang="en-US" dirty="0">
                <a:cs typeface="Arial" panose="020B0604020202020204" pitchFamily="34" charset="0"/>
              </a:rPr>
              <a:t>隐藏</a:t>
            </a:r>
            <a:r>
              <a:rPr lang="zh-CN" altLang="en-US" dirty="0" smtClean="0">
                <a:cs typeface="Arial" panose="020B0604020202020204" pitchFamily="34" charset="0"/>
              </a:rPr>
              <a:t>层</a:t>
            </a:r>
            <a:endParaRPr lang="en-US" altLang="zh-CN" dirty="0" smtClean="0">
              <a:cs typeface="Arial" panose="020B0604020202020204" pitchFamily="34" charset="0"/>
            </a:endParaRPr>
          </a:p>
          <a:p>
            <a:r>
              <a:rPr lang="zh-CN" altLang="en-US" dirty="0">
                <a:cs typeface="Arial" panose="020B0604020202020204" pitchFamily="34" charset="0"/>
              </a:rPr>
              <a:t>输出层</a:t>
            </a:r>
            <a:br>
              <a:rPr lang="zh-CN" altLang="en-US" dirty="0">
                <a:cs typeface="Arial" panose="020B0604020202020204" pitchFamily="34" charset="0"/>
              </a:rPr>
            </a:b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544DF067-E190-4280-838D-ADA1D1AACC70}"/>
              </a:ext>
            </a:extLst>
          </p:cNvPr>
          <p:cNvSpPr>
            <a:spLocks noGrp="1"/>
          </p:cNvSpPr>
          <p:nvPr>
            <p:ph type="sldNum" sz="quarter" idx="10"/>
          </p:nvPr>
        </p:nvSpPr>
        <p:spPr/>
        <p:txBody>
          <a:bodyPr/>
          <a:lstStyle/>
          <a:p>
            <a:pPr>
              <a:defRPr/>
            </a:pPr>
            <a:fld id="{3209C3FB-4AD6-4B36-A2A7-63E869CCBCB1}" type="slidenum">
              <a:rPr lang="zh-CN" altLang="en-US" smtClean="0"/>
              <a:t>49</a:t>
            </a:fld>
            <a:endParaRPr lang="en-US" altLang="zh-CN" dirty="0"/>
          </a:p>
        </p:txBody>
      </p:sp>
      <p:pic>
        <p:nvPicPr>
          <p:cNvPr id="6" name="图片 5"/>
          <p:cNvPicPr>
            <a:picLocks noChangeAspect="1"/>
          </p:cNvPicPr>
          <p:nvPr/>
        </p:nvPicPr>
        <p:blipFill>
          <a:blip r:embed="rId2"/>
          <a:stretch>
            <a:fillRect/>
          </a:stretch>
        </p:blipFill>
        <p:spPr>
          <a:xfrm>
            <a:off x="1420585" y="2008421"/>
            <a:ext cx="6974906" cy="2949342"/>
          </a:xfrm>
          <a:prstGeom prst="rect">
            <a:avLst/>
          </a:prstGeom>
        </p:spPr>
      </p:pic>
    </p:spTree>
    <p:extLst>
      <p:ext uri="{BB962C8B-B14F-4D97-AF65-F5344CB8AC3E}">
        <p14:creationId xmlns:p14="http://schemas.microsoft.com/office/powerpoint/2010/main" val="303693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023A97-3C27-4903-B2C2-D2A359F6AF84}"/>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人工智能如何模仿人体运作</a:t>
            </a:r>
          </a:p>
          <a:p>
            <a:endParaRPr lang="en-US" dirty="0"/>
          </a:p>
        </p:txBody>
      </p:sp>
      <p:sp>
        <p:nvSpPr>
          <p:cNvPr id="3" name="Content Placeholder 2">
            <a:extLst>
              <a:ext uri="{FF2B5EF4-FFF2-40B4-BE49-F238E27FC236}">
                <a16:creationId xmlns="" xmlns:a16="http://schemas.microsoft.com/office/drawing/2014/main" id="{1C552E0D-0E10-4091-AB54-B45E6B2CA4AD}"/>
              </a:ext>
            </a:extLst>
          </p:cNvPr>
          <p:cNvSpPr>
            <a:spLocks noGrp="1"/>
          </p:cNvSpPr>
          <p:nvPr>
            <p:ph idx="1"/>
          </p:nvPr>
        </p:nvSpPr>
        <p:spPr/>
        <p:txBody>
          <a:bodyPr/>
          <a:lstStyle/>
          <a:p>
            <a:r>
              <a:rPr lang="zh-CN" altLang="en-US" sz="2800" b="1" dirty="0">
                <a:cs typeface="Arial" panose="020B0604020202020204" pitchFamily="34" charset="0"/>
              </a:rPr>
              <a:t>人工智能的三项认知技能</a:t>
            </a:r>
            <a:endParaRPr lang="zh-CN" altLang="en-US" sz="2800" dirty="0">
              <a:cs typeface="Arial" panose="020B0604020202020204" pitchFamily="34" charset="0"/>
            </a:endParaRPr>
          </a:p>
          <a:p>
            <a:r>
              <a:rPr lang="zh-CN" altLang="en-US" sz="2800" b="1" dirty="0">
                <a:cs typeface="Arial" panose="020B0604020202020204" pitchFamily="34" charset="0"/>
              </a:rPr>
              <a:t>感知</a:t>
            </a:r>
            <a:endParaRPr lang="zh-CN" altLang="en-US" sz="2800" dirty="0">
              <a:cs typeface="Arial" panose="020B0604020202020204" pitchFamily="34" charset="0"/>
            </a:endParaRPr>
          </a:p>
          <a:p>
            <a:pPr lvl="1"/>
            <a:r>
              <a:rPr lang="zh-CN" altLang="en-US" dirty="0"/>
              <a:t>图像、视频、语音、文本</a:t>
            </a:r>
          </a:p>
          <a:p>
            <a:r>
              <a:rPr lang="zh-CN" altLang="en-US" sz="2800" b="1" dirty="0">
                <a:cs typeface="Arial" panose="020B0604020202020204" pitchFamily="34" charset="0"/>
              </a:rPr>
              <a:t>决策</a:t>
            </a:r>
            <a:endParaRPr lang="zh-CN" altLang="en-US" sz="2800" dirty="0">
              <a:cs typeface="Arial" panose="020B0604020202020204" pitchFamily="34" charset="0"/>
            </a:endParaRPr>
          </a:p>
          <a:p>
            <a:pPr lvl="1"/>
            <a:r>
              <a:rPr lang="zh-CN" altLang="en-US" dirty="0"/>
              <a:t>识别、推荐、预测</a:t>
            </a:r>
          </a:p>
          <a:p>
            <a:r>
              <a:rPr lang="zh-CN" altLang="en-US" sz="2800" b="1" dirty="0">
                <a:cs typeface="Arial" panose="020B0604020202020204" pitchFamily="34" charset="0"/>
              </a:rPr>
              <a:t>自我校正</a:t>
            </a:r>
            <a:endParaRPr lang="zh-CN" altLang="en-US" sz="2800" dirty="0">
              <a:cs typeface="Arial" panose="020B0604020202020204" pitchFamily="34" charset="0"/>
            </a:endParaRPr>
          </a:p>
          <a:p>
            <a:pPr lvl="1"/>
            <a:r>
              <a:rPr lang="zh-CN" altLang="en-US" dirty="0"/>
              <a:t>生成式、机器人技术、自动化</a:t>
            </a:r>
            <a:endParaRPr lang="en-US" dirty="0"/>
          </a:p>
        </p:txBody>
      </p:sp>
      <p:sp>
        <p:nvSpPr>
          <p:cNvPr id="4" name="Slide Number Placeholder 3">
            <a:extLst>
              <a:ext uri="{FF2B5EF4-FFF2-40B4-BE49-F238E27FC236}">
                <a16:creationId xmlns="" xmlns:a16="http://schemas.microsoft.com/office/drawing/2014/main" id="{6854C450-E377-4FC7-98A9-E522C1CC60DF}"/>
              </a:ext>
            </a:extLst>
          </p:cNvPr>
          <p:cNvSpPr>
            <a:spLocks noGrp="1"/>
          </p:cNvSpPr>
          <p:nvPr>
            <p:ph type="sldNum" sz="quarter" idx="10"/>
          </p:nvPr>
        </p:nvSpPr>
        <p:spPr/>
        <p:txBody>
          <a:bodyPr/>
          <a:lstStyle/>
          <a:p>
            <a:pPr>
              <a:defRPr/>
            </a:pPr>
            <a:fld id="{3209C3FB-4AD6-4B36-A2A7-63E869CCBCB1}" type="slidenum">
              <a:rPr lang="zh-CN" altLang="en-US" smtClean="0"/>
              <a:t>5</a:t>
            </a:fld>
            <a:endParaRPr lang="en-US" altLang="zh-CN"/>
          </a:p>
        </p:txBody>
      </p:sp>
    </p:spTree>
    <p:extLst>
      <p:ext uri="{BB962C8B-B14F-4D97-AF65-F5344CB8AC3E}">
        <p14:creationId xmlns:p14="http://schemas.microsoft.com/office/powerpoint/2010/main" val="256278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CA40D2-2F6F-4950-AEA3-40246A6B4155}"/>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单层</a:t>
            </a:r>
            <a:r>
              <a:rPr lang="zh-CN" altLang="en-US" sz="2800" b="1" i="0" kern="1200" dirty="0" smtClean="0">
                <a:solidFill>
                  <a:schemeClr val="tx1"/>
                </a:solidFill>
                <a:effectLst/>
                <a:latin typeface="Calibri" panose="020F0502020204030204" pitchFamily="34" charset="0"/>
                <a:ea typeface="+mj-ea"/>
                <a:cs typeface="Arial" panose="020B0604020202020204" pitchFamily="34" charset="0"/>
              </a:rPr>
              <a:t>感知机</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DD0D8C54-30F1-4F52-A635-0A451C51A189}"/>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14139B44-6F3E-439D-8971-491FF84DD089}"/>
              </a:ext>
            </a:extLst>
          </p:cNvPr>
          <p:cNvSpPr>
            <a:spLocks noGrp="1"/>
          </p:cNvSpPr>
          <p:nvPr>
            <p:ph type="sldNum" sz="quarter" idx="10"/>
          </p:nvPr>
        </p:nvSpPr>
        <p:spPr/>
        <p:txBody>
          <a:bodyPr/>
          <a:lstStyle/>
          <a:p>
            <a:pPr>
              <a:defRPr/>
            </a:pPr>
            <a:fld id="{3209C3FB-4AD6-4B36-A2A7-63E869CCBCB1}" type="slidenum">
              <a:rPr lang="zh-CN" altLang="en-US" smtClean="0"/>
              <a:t>50</a:t>
            </a:fld>
            <a:endParaRPr lang="en-US" altLang="zh-CN"/>
          </a:p>
        </p:txBody>
      </p:sp>
      <p:pic>
        <p:nvPicPr>
          <p:cNvPr id="6" name="图片 5"/>
          <p:cNvPicPr>
            <a:picLocks noChangeAspect="1"/>
          </p:cNvPicPr>
          <p:nvPr/>
        </p:nvPicPr>
        <p:blipFill>
          <a:blip r:embed="rId2"/>
          <a:stretch>
            <a:fillRect/>
          </a:stretch>
        </p:blipFill>
        <p:spPr>
          <a:xfrm>
            <a:off x="542326" y="843281"/>
            <a:ext cx="8254093" cy="4212729"/>
          </a:xfrm>
          <a:prstGeom prst="rect">
            <a:avLst/>
          </a:prstGeom>
        </p:spPr>
      </p:pic>
    </p:spTree>
    <p:extLst>
      <p:ext uri="{BB962C8B-B14F-4D97-AF65-F5344CB8AC3E}">
        <p14:creationId xmlns:p14="http://schemas.microsoft.com/office/powerpoint/2010/main" val="227635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024B7F-548F-41AE-8AFB-CFB13E183971}"/>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单层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vs.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单隐藏层</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pic>
        <p:nvPicPr>
          <p:cNvPr id="5" name="内容占位符 4"/>
          <p:cNvPicPr>
            <a:picLocks noGrp="1" noChangeAspect="1"/>
          </p:cNvPicPr>
          <p:nvPr>
            <p:ph idx="1"/>
          </p:nvPr>
        </p:nvPicPr>
        <p:blipFill>
          <a:blip r:embed="rId2"/>
          <a:stretch>
            <a:fillRect/>
          </a:stretch>
        </p:blipFill>
        <p:spPr>
          <a:xfrm>
            <a:off x="535941" y="915988"/>
            <a:ext cx="8006123" cy="3870325"/>
          </a:xfrm>
          <a:prstGeom prst="rect">
            <a:avLst/>
          </a:prstGeom>
        </p:spPr>
      </p:pic>
      <p:sp>
        <p:nvSpPr>
          <p:cNvPr id="4" name="Slide Number Placeholder 3">
            <a:extLst>
              <a:ext uri="{FF2B5EF4-FFF2-40B4-BE49-F238E27FC236}">
                <a16:creationId xmlns="" xmlns:a16="http://schemas.microsoft.com/office/drawing/2014/main" id="{6C5B92E5-0E9E-416A-8D1D-480FA4AAE787}"/>
              </a:ext>
            </a:extLst>
          </p:cNvPr>
          <p:cNvSpPr>
            <a:spLocks noGrp="1"/>
          </p:cNvSpPr>
          <p:nvPr>
            <p:ph type="sldNum" sz="quarter" idx="10"/>
          </p:nvPr>
        </p:nvSpPr>
        <p:spPr/>
        <p:txBody>
          <a:bodyPr/>
          <a:lstStyle/>
          <a:p>
            <a:pPr>
              <a:defRPr/>
            </a:pPr>
            <a:fld id="{3209C3FB-4AD6-4B36-A2A7-63E869CCBCB1}" type="slidenum">
              <a:rPr lang="zh-CN" altLang="en-US" smtClean="0"/>
              <a:t>51</a:t>
            </a:fld>
            <a:endParaRPr lang="en-US" altLang="zh-CN"/>
          </a:p>
        </p:txBody>
      </p:sp>
    </p:spTree>
    <p:extLst>
      <p:ext uri="{BB962C8B-B14F-4D97-AF65-F5344CB8AC3E}">
        <p14:creationId xmlns:p14="http://schemas.microsoft.com/office/powerpoint/2010/main" val="399923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0F7CE8-BAAA-4DE3-89E6-E5D650D941C2}"/>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多隐藏层人工神经网络</a:t>
            </a:r>
          </a:p>
          <a:p>
            <a:endParaRPr lang="en-US" dirty="0"/>
          </a:p>
        </p:txBody>
      </p:sp>
      <p:sp>
        <p:nvSpPr>
          <p:cNvPr id="3" name="Content Placeholder 2">
            <a:extLst>
              <a:ext uri="{FF2B5EF4-FFF2-40B4-BE49-F238E27FC236}">
                <a16:creationId xmlns="" xmlns:a16="http://schemas.microsoft.com/office/drawing/2014/main" id="{1AD19F16-71F2-4173-9CFD-FAB5FAAAFAF1}"/>
              </a:ext>
            </a:extLst>
          </p:cNvPr>
          <p:cNvSpPr>
            <a:spLocks noGrp="1"/>
          </p:cNvSpPr>
          <p:nvPr>
            <p:ph idx="1"/>
          </p:nvPr>
        </p:nvSpPr>
        <p:spPr/>
        <p:txBody>
          <a:bodyPr/>
          <a:lstStyle/>
          <a:p>
            <a:r>
              <a:rPr lang="zh-CN" altLang="en-US" b="1" dirty="0">
                <a:cs typeface="Arial" panose="020B0604020202020204" pitchFamily="34" charset="0"/>
              </a:rPr>
              <a:t>隐藏层数量 </a:t>
            </a:r>
            <a:r>
              <a:rPr lang="en-US" altLang="zh-CN" b="1" dirty="0">
                <a:cs typeface="Arial" panose="020B0604020202020204" pitchFamily="34" charset="0"/>
              </a:rPr>
              <a:t>&gt;= 3 -- </a:t>
            </a:r>
            <a:r>
              <a:rPr lang="zh-CN" altLang="en-US" b="1" dirty="0">
                <a:cs typeface="Arial" panose="020B0604020202020204" pitchFamily="34" charset="0"/>
              </a:rPr>
              <a:t>深度学习</a:t>
            </a:r>
            <a:endParaRPr lang="en-US" dirty="0"/>
          </a:p>
        </p:txBody>
      </p:sp>
      <p:sp>
        <p:nvSpPr>
          <p:cNvPr id="4" name="Slide Number Placeholder 3">
            <a:extLst>
              <a:ext uri="{FF2B5EF4-FFF2-40B4-BE49-F238E27FC236}">
                <a16:creationId xmlns="" xmlns:a16="http://schemas.microsoft.com/office/drawing/2014/main" id="{40995FE3-F6DE-44F7-8218-9463642EDC9A}"/>
              </a:ext>
            </a:extLst>
          </p:cNvPr>
          <p:cNvSpPr>
            <a:spLocks noGrp="1"/>
          </p:cNvSpPr>
          <p:nvPr>
            <p:ph type="sldNum" sz="quarter" idx="10"/>
          </p:nvPr>
        </p:nvSpPr>
        <p:spPr/>
        <p:txBody>
          <a:bodyPr/>
          <a:lstStyle/>
          <a:p>
            <a:pPr>
              <a:defRPr/>
            </a:pPr>
            <a:fld id="{3209C3FB-4AD6-4B36-A2A7-63E869CCBCB1}" type="slidenum">
              <a:rPr lang="zh-CN" altLang="en-US" smtClean="0"/>
              <a:t>52</a:t>
            </a:fld>
            <a:endParaRPr lang="en-US" altLang="zh-CN"/>
          </a:p>
        </p:txBody>
      </p:sp>
      <p:pic>
        <p:nvPicPr>
          <p:cNvPr id="5" name="图片 4"/>
          <p:cNvPicPr>
            <a:picLocks noChangeAspect="1"/>
          </p:cNvPicPr>
          <p:nvPr/>
        </p:nvPicPr>
        <p:blipFill>
          <a:blip r:embed="rId2"/>
          <a:stretch>
            <a:fillRect/>
          </a:stretch>
        </p:blipFill>
        <p:spPr>
          <a:xfrm>
            <a:off x="0" y="1592911"/>
            <a:ext cx="9144000" cy="3536302"/>
          </a:xfrm>
          <a:prstGeom prst="rect">
            <a:avLst/>
          </a:prstGeom>
        </p:spPr>
      </p:pic>
    </p:spTree>
    <p:extLst>
      <p:ext uri="{BB962C8B-B14F-4D97-AF65-F5344CB8AC3E}">
        <p14:creationId xmlns:p14="http://schemas.microsoft.com/office/powerpoint/2010/main" val="28112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BC3612-8C0C-480B-9E6F-78DBD65691A6}"/>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多层</a:t>
            </a:r>
            <a:r>
              <a:rPr lang="zh-CN" altLang="en-US" sz="2800" b="1" i="0" kern="1200" dirty="0" smtClean="0">
                <a:solidFill>
                  <a:schemeClr val="tx1"/>
                </a:solidFill>
                <a:effectLst/>
                <a:latin typeface="Calibri" panose="020F0502020204030204" pitchFamily="34" charset="0"/>
                <a:ea typeface="+mj-ea"/>
                <a:cs typeface="Arial" panose="020B0604020202020204" pitchFamily="34" charset="0"/>
              </a:rPr>
              <a:t>人工神经网络</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860829AF-67BC-4F4B-BE71-C5B74A3E0857}"/>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EF5BEB27-ECD3-40C0-801E-5452706BA570}"/>
              </a:ext>
            </a:extLst>
          </p:cNvPr>
          <p:cNvSpPr>
            <a:spLocks noGrp="1"/>
          </p:cNvSpPr>
          <p:nvPr>
            <p:ph type="sldNum" sz="quarter" idx="10"/>
          </p:nvPr>
        </p:nvSpPr>
        <p:spPr/>
        <p:txBody>
          <a:bodyPr/>
          <a:lstStyle/>
          <a:p>
            <a:pPr>
              <a:defRPr/>
            </a:pPr>
            <a:fld id="{3209C3FB-4AD6-4B36-A2A7-63E869CCBCB1}" type="slidenum">
              <a:rPr lang="zh-CN" altLang="en-US" smtClean="0"/>
              <a:t>53</a:t>
            </a:fld>
            <a:endParaRPr lang="en-US" altLang="zh-CN"/>
          </a:p>
        </p:txBody>
      </p:sp>
      <p:pic>
        <p:nvPicPr>
          <p:cNvPr id="5" name="图片 4"/>
          <p:cNvPicPr>
            <a:picLocks noChangeAspect="1"/>
          </p:cNvPicPr>
          <p:nvPr/>
        </p:nvPicPr>
        <p:blipFill>
          <a:blip r:embed="rId2"/>
          <a:stretch>
            <a:fillRect/>
          </a:stretch>
        </p:blipFill>
        <p:spPr>
          <a:xfrm>
            <a:off x="304800" y="903850"/>
            <a:ext cx="8319407" cy="4225363"/>
          </a:xfrm>
          <a:prstGeom prst="rect">
            <a:avLst/>
          </a:prstGeom>
        </p:spPr>
      </p:pic>
    </p:spTree>
    <p:extLst>
      <p:ext uri="{BB962C8B-B14F-4D97-AF65-F5344CB8AC3E}">
        <p14:creationId xmlns:p14="http://schemas.microsoft.com/office/powerpoint/2010/main" val="267130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6C3617-C524-48E8-8CE8-60C1071D326E}"/>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单层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vs.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多层</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5E03CE15-011B-4701-96CC-3E933B3B4F16}"/>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81841C0F-7705-4F08-A6CA-FF1F95BCA97E}"/>
              </a:ext>
            </a:extLst>
          </p:cNvPr>
          <p:cNvSpPr>
            <a:spLocks noGrp="1"/>
          </p:cNvSpPr>
          <p:nvPr>
            <p:ph type="sldNum" sz="quarter" idx="10"/>
          </p:nvPr>
        </p:nvSpPr>
        <p:spPr/>
        <p:txBody>
          <a:bodyPr/>
          <a:lstStyle/>
          <a:p>
            <a:pPr>
              <a:defRPr/>
            </a:pPr>
            <a:fld id="{3209C3FB-4AD6-4B36-A2A7-63E869CCBCB1}" type="slidenum">
              <a:rPr lang="zh-CN" altLang="en-US" smtClean="0"/>
              <a:t>54</a:t>
            </a:fld>
            <a:endParaRPr lang="en-US" altLang="zh-CN"/>
          </a:p>
        </p:txBody>
      </p:sp>
      <p:pic>
        <p:nvPicPr>
          <p:cNvPr id="5" name="图片 4"/>
          <p:cNvPicPr>
            <a:picLocks noChangeAspect="1"/>
          </p:cNvPicPr>
          <p:nvPr/>
        </p:nvPicPr>
        <p:blipFill>
          <a:blip r:embed="rId2"/>
          <a:stretch>
            <a:fillRect/>
          </a:stretch>
        </p:blipFill>
        <p:spPr>
          <a:xfrm>
            <a:off x="0" y="1038272"/>
            <a:ext cx="9144000" cy="3711528"/>
          </a:xfrm>
          <a:prstGeom prst="rect">
            <a:avLst/>
          </a:prstGeom>
        </p:spPr>
      </p:pic>
    </p:spTree>
    <p:extLst>
      <p:ext uri="{BB962C8B-B14F-4D97-AF65-F5344CB8AC3E}">
        <p14:creationId xmlns:p14="http://schemas.microsoft.com/office/powerpoint/2010/main" val="426587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BC48CE-C769-4C66-A468-350D4157E6B8}"/>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人工神经网络如何工作</a:t>
            </a:r>
          </a:p>
          <a:p>
            <a:endParaRPr lang="en-US" dirty="0"/>
          </a:p>
        </p:txBody>
      </p:sp>
      <p:sp>
        <p:nvSpPr>
          <p:cNvPr id="3" name="Content Placeholder 2">
            <a:extLst>
              <a:ext uri="{FF2B5EF4-FFF2-40B4-BE49-F238E27FC236}">
                <a16:creationId xmlns="" xmlns:a16="http://schemas.microsoft.com/office/drawing/2014/main" id="{BA624178-895B-4ABB-97FA-F505589F066A}"/>
              </a:ext>
            </a:extLst>
          </p:cNvPr>
          <p:cNvSpPr>
            <a:spLocks noGrp="1"/>
          </p:cNvSpPr>
          <p:nvPr>
            <p:ph idx="1"/>
          </p:nvPr>
        </p:nvSpPr>
        <p:spPr/>
        <p:txBody>
          <a:bodyPr/>
          <a:lstStyle/>
          <a:p>
            <a:r>
              <a:rPr lang="zh-CN" altLang="en-US" dirty="0">
                <a:cs typeface="Arial" panose="020B0604020202020204" pitchFamily="34" charset="0"/>
              </a:rPr>
              <a:t>人工神经网络灵感来源于人体内的生物</a:t>
            </a:r>
            <a:r>
              <a:rPr lang="zh-CN" altLang="en-US" b="1" dirty="0">
                <a:cs typeface="Arial" panose="020B0604020202020204" pitchFamily="34" charset="0"/>
              </a:rPr>
              <a:t>神经元</a:t>
            </a:r>
            <a:r>
              <a:rPr lang="zh-CN" altLang="en-US" dirty="0">
                <a:cs typeface="Arial" panose="020B0604020202020204" pitchFamily="34" charset="0"/>
              </a:rPr>
              <a:t>，这些神经元在特定情况下被激活，导致身体执行相关动作。</a:t>
            </a:r>
          </a:p>
          <a:p>
            <a:r>
              <a:rPr lang="zh-CN" altLang="en-US" dirty="0">
                <a:cs typeface="Arial" panose="020B0604020202020204" pitchFamily="34" charset="0"/>
              </a:rPr>
              <a:t>人工神经网络由不同</a:t>
            </a:r>
            <a:r>
              <a:rPr lang="zh-CN" altLang="en-US" b="1" dirty="0">
                <a:cs typeface="Arial" panose="020B0604020202020204" pitchFamily="34" charset="0"/>
              </a:rPr>
              <a:t>层</a:t>
            </a:r>
            <a:r>
              <a:rPr lang="zh-CN" altLang="en-US" dirty="0">
                <a:cs typeface="Arial" panose="020B0604020202020204" pitchFamily="34" charset="0"/>
              </a:rPr>
              <a:t>的互连人工</a:t>
            </a:r>
            <a:r>
              <a:rPr lang="zh-CN" altLang="en-US" b="1" dirty="0">
                <a:cs typeface="Arial" panose="020B0604020202020204" pitchFamily="34" charset="0"/>
              </a:rPr>
              <a:t>神经元</a:t>
            </a:r>
            <a:r>
              <a:rPr lang="zh-CN" altLang="en-US" dirty="0">
                <a:cs typeface="Arial" panose="020B0604020202020204" pitchFamily="34" charset="0"/>
              </a:rPr>
              <a:t>组成，由</a:t>
            </a:r>
            <a:r>
              <a:rPr lang="zh-CN" altLang="en-US" b="1" dirty="0">
                <a:cs typeface="Arial" panose="020B0604020202020204" pitchFamily="34" charset="0"/>
              </a:rPr>
              <a:t>激活函数</a:t>
            </a:r>
            <a:r>
              <a:rPr lang="zh-CN" altLang="en-US" dirty="0">
                <a:cs typeface="Arial" panose="020B0604020202020204" pitchFamily="34" charset="0"/>
              </a:rPr>
              <a:t>驱动，这些函数有助于</a:t>
            </a:r>
            <a:r>
              <a:rPr lang="zh-CN" altLang="en-US" b="1" dirty="0">
                <a:cs typeface="Arial" panose="020B0604020202020204" pitchFamily="34" charset="0"/>
              </a:rPr>
              <a:t>打开</a:t>
            </a:r>
            <a:r>
              <a:rPr lang="en-US" altLang="zh-CN" b="1" dirty="0">
                <a:cs typeface="Arial" panose="020B0604020202020204" pitchFamily="34" charset="0"/>
              </a:rPr>
              <a:t>/</a:t>
            </a:r>
            <a:r>
              <a:rPr lang="zh-CN" altLang="en-US" b="1" dirty="0">
                <a:cs typeface="Arial" panose="020B0604020202020204" pitchFamily="34" charset="0"/>
              </a:rPr>
              <a:t>关闭</a:t>
            </a:r>
            <a:r>
              <a:rPr lang="zh-CN" altLang="en-US" dirty="0">
                <a:cs typeface="Arial" panose="020B0604020202020204" pitchFamily="34" charset="0"/>
              </a:rPr>
              <a:t>它们。</a:t>
            </a:r>
            <a:endParaRPr lang="en-US" dirty="0"/>
          </a:p>
        </p:txBody>
      </p:sp>
      <p:sp>
        <p:nvSpPr>
          <p:cNvPr id="4" name="Slide Number Placeholder 3">
            <a:extLst>
              <a:ext uri="{FF2B5EF4-FFF2-40B4-BE49-F238E27FC236}">
                <a16:creationId xmlns="" xmlns:a16="http://schemas.microsoft.com/office/drawing/2014/main" id="{75F34F82-2167-4724-8521-72737DE62AF4}"/>
              </a:ext>
            </a:extLst>
          </p:cNvPr>
          <p:cNvSpPr>
            <a:spLocks noGrp="1"/>
          </p:cNvSpPr>
          <p:nvPr>
            <p:ph type="sldNum" sz="quarter" idx="10"/>
          </p:nvPr>
        </p:nvSpPr>
        <p:spPr/>
        <p:txBody>
          <a:bodyPr/>
          <a:lstStyle/>
          <a:p>
            <a:pPr>
              <a:defRPr/>
            </a:pPr>
            <a:fld id="{3209C3FB-4AD6-4B36-A2A7-63E869CCBCB1}" type="slidenum">
              <a:rPr lang="zh-CN" altLang="en-US" smtClean="0"/>
              <a:t>55</a:t>
            </a:fld>
            <a:endParaRPr lang="en-US" altLang="zh-CN"/>
          </a:p>
        </p:txBody>
      </p:sp>
    </p:spTree>
    <p:extLst>
      <p:ext uri="{BB962C8B-B14F-4D97-AF65-F5344CB8AC3E}">
        <p14:creationId xmlns:p14="http://schemas.microsoft.com/office/powerpoint/2010/main" val="106519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9C0192-11D1-4006-91E5-91C821310CC4}"/>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人工神经网络如何工作</a:t>
            </a:r>
          </a:p>
          <a:p>
            <a:endParaRPr lang="en-US" dirty="0"/>
          </a:p>
        </p:txBody>
      </p:sp>
      <p:sp>
        <p:nvSpPr>
          <p:cNvPr id="3" name="Content Placeholder 2">
            <a:extLst>
              <a:ext uri="{FF2B5EF4-FFF2-40B4-BE49-F238E27FC236}">
                <a16:creationId xmlns="" xmlns:a16="http://schemas.microsoft.com/office/drawing/2014/main" id="{8FF50953-F666-4F3B-8025-0BAB2CE5AEE8}"/>
              </a:ext>
            </a:extLst>
          </p:cNvPr>
          <p:cNvSpPr>
            <a:spLocks noGrp="1"/>
          </p:cNvSpPr>
          <p:nvPr>
            <p:ph idx="1"/>
          </p:nvPr>
        </p:nvSpPr>
        <p:spPr/>
        <p:txBody>
          <a:bodyPr/>
          <a:lstStyle/>
          <a:p>
            <a:r>
              <a:rPr lang="zh-CN" altLang="en-US" dirty="0">
                <a:cs typeface="Arial" panose="020B0604020202020204" pitchFamily="34" charset="0"/>
              </a:rPr>
              <a:t>受生物神经系统启发，人工神经网络结合了几个处理层，使用</a:t>
            </a:r>
            <a:r>
              <a:rPr lang="zh-CN" altLang="en-US" b="1" dirty="0">
                <a:cs typeface="Arial" panose="020B0604020202020204" pitchFamily="34" charset="0"/>
              </a:rPr>
              <a:t>简单的元素</a:t>
            </a:r>
            <a:r>
              <a:rPr lang="zh-CN" altLang="en-US" dirty="0">
                <a:cs typeface="Arial" panose="020B0604020202020204" pitchFamily="34" charset="0"/>
              </a:rPr>
              <a:t>并行操作。</a:t>
            </a:r>
          </a:p>
          <a:p>
            <a:r>
              <a:rPr lang="zh-CN" altLang="en-US" dirty="0">
                <a:cs typeface="Arial" panose="020B0604020202020204" pitchFamily="34" charset="0"/>
              </a:rPr>
              <a:t>人工神经网络由一个输入层、一个或多个隐藏层和一个输出层组成。</a:t>
            </a:r>
          </a:p>
          <a:p>
            <a:r>
              <a:rPr lang="zh-CN" altLang="en-US" dirty="0">
                <a:cs typeface="Arial" panose="020B0604020202020204" pitchFamily="34" charset="0"/>
              </a:rPr>
              <a:t>在</a:t>
            </a:r>
            <a:r>
              <a:rPr lang="zh-CN" altLang="en-US" b="1" dirty="0">
                <a:cs typeface="Arial" panose="020B0604020202020204" pitchFamily="34" charset="0"/>
              </a:rPr>
              <a:t>每一层</a:t>
            </a:r>
            <a:r>
              <a:rPr lang="zh-CN" altLang="en-US" dirty="0">
                <a:cs typeface="Arial" panose="020B0604020202020204" pitchFamily="34" charset="0"/>
              </a:rPr>
              <a:t>中都有</a:t>
            </a:r>
            <a:r>
              <a:rPr lang="zh-CN" altLang="en-US" b="1" dirty="0">
                <a:cs typeface="Arial" panose="020B0604020202020204" pitchFamily="34" charset="0"/>
              </a:rPr>
              <a:t>几个</a:t>
            </a:r>
            <a:r>
              <a:rPr lang="zh-CN" altLang="en-US" dirty="0">
                <a:cs typeface="Arial" panose="020B0604020202020204" pitchFamily="34" charset="0"/>
              </a:rPr>
              <a:t>节点或神经元，每一层中的节点使用前一层所有节点的输出作为输入，这样所有神经元通过不同的层相互连接。</a:t>
            </a:r>
            <a:endParaRPr lang="en-US" dirty="0"/>
          </a:p>
        </p:txBody>
      </p:sp>
      <p:sp>
        <p:nvSpPr>
          <p:cNvPr id="4" name="Slide Number Placeholder 3">
            <a:extLst>
              <a:ext uri="{FF2B5EF4-FFF2-40B4-BE49-F238E27FC236}">
                <a16:creationId xmlns="" xmlns:a16="http://schemas.microsoft.com/office/drawing/2014/main" id="{6E21D3A8-BC67-4A44-BDE0-894DD5E5BC13}"/>
              </a:ext>
            </a:extLst>
          </p:cNvPr>
          <p:cNvSpPr>
            <a:spLocks noGrp="1"/>
          </p:cNvSpPr>
          <p:nvPr>
            <p:ph type="sldNum" sz="quarter" idx="10"/>
          </p:nvPr>
        </p:nvSpPr>
        <p:spPr/>
        <p:txBody>
          <a:bodyPr/>
          <a:lstStyle/>
          <a:p>
            <a:pPr>
              <a:defRPr/>
            </a:pPr>
            <a:fld id="{3209C3FB-4AD6-4B36-A2A7-63E869CCBCB1}" type="slidenum">
              <a:rPr lang="zh-CN" altLang="en-US" smtClean="0"/>
              <a:t>56</a:t>
            </a:fld>
            <a:endParaRPr lang="en-US" altLang="zh-CN"/>
          </a:p>
        </p:txBody>
      </p:sp>
    </p:spTree>
    <p:extLst>
      <p:ext uri="{BB962C8B-B14F-4D97-AF65-F5344CB8AC3E}">
        <p14:creationId xmlns:p14="http://schemas.microsoft.com/office/powerpoint/2010/main" val="322077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558466-A7A4-43C4-8B7F-F16AC48DF69C}"/>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人工神经网络如何工作</a:t>
            </a:r>
          </a:p>
          <a:p>
            <a:endParaRPr lang="en-US" dirty="0"/>
          </a:p>
        </p:txBody>
      </p:sp>
      <p:sp>
        <p:nvSpPr>
          <p:cNvPr id="3" name="Content Placeholder 2">
            <a:extLst>
              <a:ext uri="{FF2B5EF4-FFF2-40B4-BE49-F238E27FC236}">
                <a16:creationId xmlns="" xmlns:a16="http://schemas.microsoft.com/office/drawing/2014/main" id="{04F7D645-7125-4E6B-A579-BF82B912DBCF}"/>
              </a:ext>
            </a:extLst>
          </p:cNvPr>
          <p:cNvSpPr>
            <a:spLocks noGrp="1"/>
          </p:cNvSpPr>
          <p:nvPr>
            <p:ph idx="1"/>
          </p:nvPr>
        </p:nvSpPr>
        <p:spPr/>
        <p:txBody>
          <a:bodyPr/>
          <a:lstStyle/>
          <a:p>
            <a:r>
              <a:rPr lang="zh-CN" altLang="en-US" dirty="0">
                <a:cs typeface="Arial" panose="020B0604020202020204" pitchFamily="34" charset="0"/>
              </a:rPr>
              <a:t>每个</a:t>
            </a:r>
            <a:r>
              <a:rPr lang="zh-CN" altLang="en-US" b="1" dirty="0">
                <a:cs typeface="Arial" panose="020B0604020202020204" pitchFamily="34" charset="0"/>
              </a:rPr>
              <a:t>神经元</a:t>
            </a:r>
            <a:r>
              <a:rPr lang="zh-CN" altLang="en-US" dirty="0">
                <a:cs typeface="Arial" panose="020B0604020202020204" pitchFamily="34" charset="0"/>
              </a:rPr>
              <a:t>通常被分配一个</a:t>
            </a:r>
            <a:r>
              <a:rPr lang="zh-CN" altLang="en-US" b="1" dirty="0">
                <a:cs typeface="Arial" panose="020B0604020202020204" pitchFamily="34" charset="0"/>
              </a:rPr>
              <a:t>权重</a:t>
            </a:r>
            <a:r>
              <a:rPr lang="zh-CN" altLang="en-US" dirty="0">
                <a:cs typeface="Arial" panose="020B0604020202020204" pitchFamily="34" charset="0"/>
              </a:rPr>
              <a:t>，该权重在学习过程中进行调整，权重的减少或增加会改变该神经元信号的强度。</a:t>
            </a:r>
          </a:p>
          <a:p>
            <a:pPr marL="60325" indent="0">
              <a:buNone/>
            </a:pPr>
            <a:endParaRPr lang="en-US" dirty="0"/>
          </a:p>
        </p:txBody>
      </p:sp>
      <p:sp>
        <p:nvSpPr>
          <p:cNvPr id="4" name="Slide Number Placeholder 3">
            <a:extLst>
              <a:ext uri="{FF2B5EF4-FFF2-40B4-BE49-F238E27FC236}">
                <a16:creationId xmlns="" xmlns:a16="http://schemas.microsoft.com/office/drawing/2014/main" id="{B68A98B8-12B8-4BD0-A4D1-E7DF4C6D2CF0}"/>
              </a:ext>
            </a:extLst>
          </p:cNvPr>
          <p:cNvSpPr>
            <a:spLocks noGrp="1"/>
          </p:cNvSpPr>
          <p:nvPr>
            <p:ph type="sldNum" sz="quarter" idx="10"/>
          </p:nvPr>
        </p:nvSpPr>
        <p:spPr/>
        <p:txBody>
          <a:bodyPr/>
          <a:lstStyle/>
          <a:p>
            <a:pPr>
              <a:defRPr/>
            </a:pPr>
            <a:fld id="{3209C3FB-4AD6-4B36-A2A7-63E869CCBCB1}" type="slidenum">
              <a:rPr lang="zh-CN" altLang="en-US" smtClean="0"/>
              <a:t>57</a:t>
            </a:fld>
            <a:endParaRPr lang="en-US" altLang="zh-CN"/>
          </a:p>
        </p:txBody>
      </p:sp>
    </p:spTree>
    <p:extLst>
      <p:ext uri="{BB962C8B-B14F-4D97-AF65-F5344CB8AC3E}">
        <p14:creationId xmlns:p14="http://schemas.microsoft.com/office/powerpoint/2010/main" val="3018657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B59F2F-10D7-4761-BDC3-C9944CD73FEA}"/>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像其他机器学习算法一样</a:t>
            </a:r>
            <a:r>
              <a:rPr lang="zh-CN" altLang="en-US" sz="2800" b="1" i="0" kern="1200" dirty="0" smtClean="0">
                <a:solidFill>
                  <a:schemeClr val="tx1"/>
                </a:solidFill>
                <a:effectLst/>
                <a:latin typeface="Calibri" panose="020F0502020204030204" pitchFamily="34" charset="0"/>
                <a:ea typeface="+mj-ea"/>
                <a:cs typeface="Arial" panose="020B0604020202020204" pitchFamily="34" charset="0"/>
              </a:rPr>
              <a:t>：</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9D909703-24FF-428F-B0B7-185ED5649B86}"/>
              </a:ext>
            </a:extLst>
          </p:cNvPr>
          <p:cNvSpPr>
            <a:spLocks noGrp="1"/>
          </p:cNvSpPr>
          <p:nvPr>
            <p:ph idx="1"/>
          </p:nvPr>
        </p:nvSpPr>
        <p:spPr/>
        <p:txBody>
          <a:bodyPr/>
          <a:lstStyle/>
          <a:p>
            <a:r>
              <a:rPr lang="zh-CN" altLang="en-US" dirty="0">
                <a:cs typeface="Arial" panose="020B0604020202020204" pitchFamily="34" charset="0"/>
              </a:rPr>
              <a:t>人工神经网络可用于：</a:t>
            </a:r>
          </a:p>
          <a:p>
            <a:r>
              <a:rPr lang="zh-CN" altLang="en-US" b="1" dirty="0">
                <a:cs typeface="Arial" panose="020B0604020202020204" pitchFamily="34" charset="0"/>
              </a:rPr>
              <a:t>监督学习</a:t>
            </a:r>
            <a:r>
              <a:rPr lang="zh-CN" altLang="en-US" dirty="0">
                <a:cs typeface="Arial" panose="020B0604020202020204" pitchFamily="34" charset="0"/>
              </a:rPr>
              <a:t>（分类、回归）</a:t>
            </a:r>
          </a:p>
          <a:p>
            <a:r>
              <a:rPr lang="zh-CN" altLang="en-US" b="1" dirty="0">
                <a:cs typeface="Arial" panose="020B0604020202020204" pitchFamily="34" charset="0"/>
              </a:rPr>
              <a:t>非监督学习</a:t>
            </a:r>
            <a:r>
              <a:rPr lang="zh-CN" altLang="en-US" dirty="0">
                <a:cs typeface="Arial" panose="020B0604020202020204" pitchFamily="34" charset="0"/>
              </a:rPr>
              <a:t>（模式识别、聚类）</a:t>
            </a:r>
          </a:p>
          <a:p>
            <a:r>
              <a:rPr lang="zh-CN" altLang="en-US" dirty="0">
                <a:cs typeface="Arial" panose="020B0604020202020204" pitchFamily="34" charset="0"/>
              </a:rPr>
              <a:t>模型参数通过</a:t>
            </a:r>
            <a:r>
              <a:rPr lang="zh-CN" altLang="en-US" b="1" dirty="0">
                <a:cs typeface="Arial" panose="020B0604020202020204" pitchFamily="34" charset="0"/>
              </a:rPr>
              <a:t>加权</a:t>
            </a:r>
            <a:r>
              <a:rPr lang="zh-CN" altLang="en-US" dirty="0">
                <a:cs typeface="Arial" panose="020B0604020202020204" pitchFamily="34" charset="0"/>
              </a:rPr>
              <a:t>神经网络来设置，通过“</a:t>
            </a:r>
            <a:r>
              <a:rPr lang="zh-CN" altLang="en-US" b="1" dirty="0">
                <a:cs typeface="Arial" panose="020B0604020202020204" pitchFamily="34" charset="0"/>
              </a:rPr>
              <a:t>学习</a:t>
            </a:r>
            <a:r>
              <a:rPr lang="zh-CN" altLang="en-US" dirty="0">
                <a:cs typeface="Arial" panose="020B0604020202020204" pitchFamily="34" charset="0"/>
              </a:rPr>
              <a:t>”</a:t>
            </a:r>
            <a:r>
              <a:rPr lang="zh-CN" altLang="en-US" b="1" dirty="0">
                <a:cs typeface="Arial" panose="020B0604020202020204" pitchFamily="34" charset="0"/>
              </a:rPr>
              <a:t>训练数据</a:t>
            </a:r>
            <a:r>
              <a:rPr lang="zh-CN" altLang="en-US" dirty="0">
                <a:cs typeface="Arial" panose="020B0604020202020204" pitchFamily="34" charset="0"/>
              </a:rPr>
              <a:t>，通常通过优化权重以最小化预测误差</a:t>
            </a:r>
          </a:p>
          <a:p>
            <a:endParaRPr lang="en-US" dirty="0"/>
          </a:p>
        </p:txBody>
      </p:sp>
      <p:sp>
        <p:nvSpPr>
          <p:cNvPr id="4" name="Slide Number Placeholder 3">
            <a:extLst>
              <a:ext uri="{FF2B5EF4-FFF2-40B4-BE49-F238E27FC236}">
                <a16:creationId xmlns="" xmlns:a16="http://schemas.microsoft.com/office/drawing/2014/main" id="{BA697832-8249-4CC2-BCA4-FB39DDF4C63A}"/>
              </a:ext>
            </a:extLst>
          </p:cNvPr>
          <p:cNvSpPr>
            <a:spLocks noGrp="1"/>
          </p:cNvSpPr>
          <p:nvPr>
            <p:ph type="sldNum" sz="quarter" idx="10"/>
          </p:nvPr>
        </p:nvSpPr>
        <p:spPr/>
        <p:txBody>
          <a:bodyPr/>
          <a:lstStyle/>
          <a:p>
            <a:pPr>
              <a:defRPr/>
            </a:pPr>
            <a:fld id="{3209C3FB-4AD6-4B36-A2A7-63E869CCBCB1}" type="slidenum">
              <a:rPr lang="zh-CN" altLang="en-US" smtClean="0"/>
              <a:t>58</a:t>
            </a:fld>
            <a:endParaRPr lang="en-US" altLang="zh-CN"/>
          </a:p>
        </p:txBody>
      </p:sp>
    </p:spTree>
    <p:extLst>
      <p:ext uri="{BB962C8B-B14F-4D97-AF65-F5344CB8AC3E}">
        <p14:creationId xmlns:p14="http://schemas.microsoft.com/office/powerpoint/2010/main" val="303168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2D2E55-03D3-4B64-9F6B-5DC0FD674379}"/>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人工神经网络的类型</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F134F412-D94E-4417-94F6-6737800C1CBA}"/>
              </a:ext>
            </a:extLst>
          </p:cNvPr>
          <p:cNvSpPr>
            <a:spLocks noGrp="1"/>
          </p:cNvSpPr>
          <p:nvPr>
            <p:ph idx="1"/>
          </p:nvPr>
        </p:nvSpPr>
        <p:spPr/>
        <p:txBody>
          <a:bodyPr/>
          <a:lstStyle/>
          <a:p>
            <a:r>
              <a:rPr lang="zh-CN" altLang="en-US" dirty="0">
                <a:cs typeface="Arial" panose="020B0604020202020204" pitchFamily="34" charset="0"/>
              </a:rPr>
              <a:t>有许多类型的神经网络可用或可能处于开发阶段。</a:t>
            </a:r>
          </a:p>
          <a:p>
            <a:r>
              <a:rPr lang="zh-CN" altLang="en-US" dirty="0">
                <a:cs typeface="Arial" panose="020B0604020202020204" pitchFamily="34" charset="0"/>
              </a:rPr>
              <a:t>它们可以根据以下方面进行分类：</a:t>
            </a:r>
          </a:p>
          <a:p>
            <a:r>
              <a:rPr lang="zh-CN" altLang="en-US" dirty="0">
                <a:cs typeface="Arial" panose="020B0604020202020204" pitchFamily="34" charset="0"/>
              </a:rPr>
              <a:t>结构，</a:t>
            </a:r>
          </a:p>
          <a:p>
            <a:r>
              <a:rPr lang="zh-CN" altLang="en-US" dirty="0">
                <a:cs typeface="Arial" panose="020B0604020202020204" pitchFamily="34" charset="0"/>
              </a:rPr>
              <a:t>数据流，</a:t>
            </a:r>
          </a:p>
          <a:p>
            <a:r>
              <a:rPr lang="zh-CN" altLang="en-US" dirty="0">
                <a:cs typeface="Arial" panose="020B0604020202020204" pitchFamily="34" charset="0"/>
              </a:rPr>
              <a:t>神经元及其密度，</a:t>
            </a:r>
          </a:p>
          <a:p>
            <a:r>
              <a:rPr lang="zh-CN" altLang="en-US" dirty="0">
                <a:cs typeface="Arial" panose="020B0604020202020204" pitchFamily="34" charset="0"/>
              </a:rPr>
              <a:t>层及其深度激活过滤器等</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51946DB6-296F-4686-9E68-7E4F86CDF341}"/>
              </a:ext>
            </a:extLst>
          </p:cNvPr>
          <p:cNvSpPr>
            <a:spLocks noGrp="1"/>
          </p:cNvSpPr>
          <p:nvPr>
            <p:ph type="sldNum" sz="quarter" idx="10"/>
          </p:nvPr>
        </p:nvSpPr>
        <p:spPr/>
        <p:txBody>
          <a:bodyPr/>
          <a:lstStyle/>
          <a:p>
            <a:pPr>
              <a:defRPr/>
            </a:pPr>
            <a:fld id="{3209C3FB-4AD6-4B36-A2A7-63E869CCBCB1}" type="slidenum">
              <a:rPr lang="zh-CN" altLang="en-US" smtClean="0"/>
              <a:t>59</a:t>
            </a:fld>
            <a:endParaRPr lang="en-US" altLang="zh-CN"/>
          </a:p>
        </p:txBody>
      </p:sp>
    </p:spTree>
    <p:extLst>
      <p:ext uri="{BB962C8B-B14F-4D97-AF65-F5344CB8AC3E}">
        <p14:creationId xmlns:p14="http://schemas.microsoft.com/office/powerpoint/2010/main" val="49213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51D636-62C9-42A2-9DF9-132831535601}"/>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外部反馈 人体与人工智能的</a:t>
            </a:r>
            <a:r>
              <a:rPr lang="zh-CN" altLang="en-US" sz="2800" b="1" i="0" kern="1200" dirty="0" smtClean="0">
                <a:solidFill>
                  <a:schemeClr val="tx1"/>
                </a:solidFill>
                <a:effectLst/>
                <a:latin typeface="Calibri" panose="020F0502020204030204" pitchFamily="34" charset="0"/>
                <a:ea typeface="+mj-ea"/>
                <a:cs typeface="Arial" panose="020B0604020202020204" pitchFamily="34" charset="0"/>
              </a:rPr>
              <a:t>比较</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5792F430-A20C-4A26-8C1E-E9CCB7C5778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 xmlns:a16="http://schemas.microsoft.com/office/drawing/2014/main" id="{108388F7-5074-406B-BB15-8946E76789D9}"/>
              </a:ext>
            </a:extLst>
          </p:cNvPr>
          <p:cNvSpPr>
            <a:spLocks noGrp="1"/>
          </p:cNvSpPr>
          <p:nvPr>
            <p:ph type="sldNum" sz="quarter" idx="10"/>
          </p:nvPr>
        </p:nvSpPr>
        <p:spPr/>
        <p:txBody>
          <a:bodyPr/>
          <a:lstStyle/>
          <a:p>
            <a:pPr>
              <a:defRPr/>
            </a:pPr>
            <a:fld id="{3209C3FB-4AD6-4B36-A2A7-63E869CCBCB1}" type="slidenum">
              <a:rPr lang="zh-CN" altLang="en-US" smtClean="0"/>
              <a:t>6</a:t>
            </a:fld>
            <a:endParaRPr lang="en-US" altLang="zh-CN"/>
          </a:p>
        </p:txBody>
      </p:sp>
      <p:pic>
        <p:nvPicPr>
          <p:cNvPr id="5" name="图片 4"/>
          <p:cNvPicPr>
            <a:picLocks noChangeAspect="1"/>
          </p:cNvPicPr>
          <p:nvPr/>
        </p:nvPicPr>
        <p:blipFill>
          <a:blip r:embed="rId2"/>
          <a:stretch>
            <a:fillRect/>
          </a:stretch>
        </p:blipFill>
        <p:spPr>
          <a:xfrm>
            <a:off x="823994" y="984485"/>
            <a:ext cx="7690757" cy="3920150"/>
          </a:xfrm>
          <a:prstGeom prst="rect">
            <a:avLst/>
          </a:prstGeom>
        </p:spPr>
      </p:pic>
    </p:spTree>
    <p:extLst>
      <p:ext uri="{BB962C8B-B14F-4D97-AF65-F5344CB8AC3E}">
        <p14:creationId xmlns:p14="http://schemas.microsoft.com/office/powerpoint/2010/main" val="345837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60</a:t>
            </a:fld>
            <a:endParaRPr lang="en-US" altLang="zh-CN"/>
          </a:p>
        </p:txBody>
      </p:sp>
      <p:pic>
        <p:nvPicPr>
          <p:cNvPr id="5" name="图片 4"/>
          <p:cNvPicPr>
            <a:picLocks noChangeAspect="1"/>
          </p:cNvPicPr>
          <p:nvPr/>
        </p:nvPicPr>
        <p:blipFill>
          <a:blip r:embed="rId2"/>
          <a:stretch>
            <a:fillRect/>
          </a:stretch>
        </p:blipFill>
        <p:spPr>
          <a:xfrm>
            <a:off x="774463" y="0"/>
            <a:ext cx="7595074" cy="5143500"/>
          </a:xfrm>
          <a:prstGeom prst="rect">
            <a:avLst/>
          </a:prstGeom>
        </p:spPr>
      </p:pic>
    </p:spTree>
    <p:extLst>
      <p:ext uri="{BB962C8B-B14F-4D97-AF65-F5344CB8AC3E}">
        <p14:creationId xmlns:p14="http://schemas.microsoft.com/office/powerpoint/2010/main" val="32152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8BF118-F866-460C-9821-1ABD8A4E7936}"/>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人工神经网络的类型</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CE2E751A-7B46-4122-AE72-601FFA117C30}"/>
              </a:ext>
            </a:extLst>
          </p:cNvPr>
          <p:cNvSpPr>
            <a:spLocks noGrp="1"/>
          </p:cNvSpPr>
          <p:nvPr>
            <p:ph idx="1"/>
          </p:nvPr>
        </p:nvSpPr>
        <p:spPr/>
        <p:txBody>
          <a:bodyPr/>
          <a:lstStyle/>
          <a:p>
            <a:r>
              <a:rPr lang="zh-CN" altLang="en-US" dirty="0">
                <a:cs typeface="Arial" panose="020B0604020202020204" pitchFamily="34" charset="0"/>
              </a:rPr>
              <a:t>感知机</a:t>
            </a:r>
          </a:p>
          <a:p>
            <a:r>
              <a:rPr lang="zh-CN" altLang="en-US" dirty="0">
                <a:cs typeface="Arial" panose="020B0604020202020204" pitchFamily="34" charset="0"/>
              </a:rPr>
              <a:t>前馈神经网络</a:t>
            </a:r>
          </a:p>
          <a:p>
            <a:r>
              <a:rPr lang="zh-CN" altLang="en-US" dirty="0">
                <a:cs typeface="Arial" panose="020B0604020202020204" pitchFamily="34" charset="0"/>
              </a:rPr>
              <a:t>多层感知机</a:t>
            </a:r>
          </a:p>
          <a:p>
            <a:r>
              <a:rPr lang="zh-CN" altLang="en-US" dirty="0">
                <a:cs typeface="Arial" panose="020B0604020202020204" pitchFamily="34" charset="0"/>
              </a:rPr>
              <a:t>卷积神经网络</a:t>
            </a:r>
          </a:p>
          <a:p>
            <a:r>
              <a:rPr lang="zh-CN" altLang="en-US" dirty="0">
                <a:cs typeface="Arial" panose="020B0604020202020204" pitchFamily="34" charset="0"/>
              </a:rPr>
              <a:t>径向基函数神经网络</a:t>
            </a:r>
          </a:p>
          <a:p>
            <a:r>
              <a:rPr lang="zh-CN" altLang="en-US" dirty="0">
                <a:cs typeface="Arial" panose="020B0604020202020204" pitchFamily="34" charset="0"/>
              </a:rPr>
              <a:t>循环神经网络</a:t>
            </a:r>
          </a:p>
          <a:p>
            <a:r>
              <a:rPr lang="zh-CN" altLang="en-US" dirty="0">
                <a:cs typeface="Arial" panose="020B0604020202020204" pitchFamily="34" charset="0"/>
              </a:rPr>
              <a:t>长短期记忆网络</a:t>
            </a:r>
          </a:p>
          <a:p>
            <a:r>
              <a:rPr lang="zh-CN" altLang="en-US" dirty="0">
                <a:cs typeface="Arial" panose="020B0604020202020204" pitchFamily="34" charset="0"/>
              </a:rPr>
              <a:t>序列到序列模型</a:t>
            </a:r>
          </a:p>
          <a:p>
            <a:r>
              <a:rPr lang="zh-CN" altLang="en-US" dirty="0">
                <a:cs typeface="Arial" panose="020B0604020202020204" pitchFamily="34" charset="0"/>
              </a:rPr>
              <a:t>模块化神经网络</a:t>
            </a:r>
            <a:endParaRPr lang="en-US" dirty="0"/>
          </a:p>
        </p:txBody>
      </p:sp>
      <p:sp>
        <p:nvSpPr>
          <p:cNvPr id="4" name="Slide Number Placeholder 3">
            <a:extLst>
              <a:ext uri="{FF2B5EF4-FFF2-40B4-BE49-F238E27FC236}">
                <a16:creationId xmlns="" xmlns:a16="http://schemas.microsoft.com/office/drawing/2014/main" id="{1397506D-47C0-4F64-95EE-3FFCF288C2CD}"/>
              </a:ext>
            </a:extLst>
          </p:cNvPr>
          <p:cNvSpPr>
            <a:spLocks noGrp="1"/>
          </p:cNvSpPr>
          <p:nvPr>
            <p:ph type="sldNum" sz="quarter" idx="10"/>
          </p:nvPr>
        </p:nvSpPr>
        <p:spPr/>
        <p:txBody>
          <a:bodyPr/>
          <a:lstStyle/>
          <a:p>
            <a:pPr>
              <a:defRPr/>
            </a:pPr>
            <a:fld id="{3209C3FB-4AD6-4B36-A2A7-63E869CCBCB1}" type="slidenum">
              <a:rPr lang="zh-CN" altLang="en-US" smtClean="0"/>
              <a:t>61</a:t>
            </a:fld>
            <a:endParaRPr lang="en-US" altLang="zh-CN"/>
          </a:p>
        </p:txBody>
      </p:sp>
    </p:spTree>
    <p:extLst>
      <p:ext uri="{BB962C8B-B14F-4D97-AF65-F5344CB8AC3E}">
        <p14:creationId xmlns:p14="http://schemas.microsoft.com/office/powerpoint/2010/main" val="228513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02F0AC-82A0-4F0A-AA58-62CBBB7DACB0}"/>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感知机</a:t>
            </a:r>
          </a:p>
          <a:p>
            <a:endParaRPr lang="en-US" dirty="0"/>
          </a:p>
        </p:txBody>
      </p:sp>
      <p:sp>
        <p:nvSpPr>
          <p:cNvPr id="3" name="Content Placeholder 2">
            <a:extLst>
              <a:ext uri="{FF2B5EF4-FFF2-40B4-BE49-F238E27FC236}">
                <a16:creationId xmlns="" xmlns:a16="http://schemas.microsoft.com/office/drawing/2014/main" id="{275B14B1-B972-4AA1-A769-BE92F416B69C}"/>
              </a:ext>
            </a:extLst>
          </p:cNvPr>
          <p:cNvSpPr>
            <a:spLocks noGrp="1"/>
          </p:cNvSpPr>
          <p:nvPr>
            <p:ph idx="1"/>
          </p:nvPr>
        </p:nvSpPr>
        <p:spPr/>
        <p:txBody>
          <a:bodyPr/>
          <a:lstStyle/>
          <a:p>
            <a:r>
              <a:rPr lang="zh-CN" altLang="en-US" dirty="0">
                <a:cs typeface="Arial" panose="020B0604020202020204" pitchFamily="34" charset="0"/>
              </a:rPr>
              <a:t>第一个也是最简单的神经网络是感知机，由 </a:t>
            </a:r>
            <a:r>
              <a:rPr lang="en-US" altLang="zh-CN" dirty="0">
                <a:cs typeface="Arial" panose="020B0604020202020204" pitchFamily="34" charset="0"/>
              </a:rPr>
              <a:t>Frank Rosenblatt </a:t>
            </a:r>
            <a:r>
              <a:rPr lang="zh-CN" altLang="en-US" dirty="0">
                <a:cs typeface="Arial" panose="020B0604020202020204" pitchFamily="34" charset="0"/>
              </a:rPr>
              <a:t>于 </a:t>
            </a:r>
            <a:r>
              <a:rPr lang="en-US" altLang="zh-CN" dirty="0">
                <a:cs typeface="Arial" panose="020B0604020202020204" pitchFamily="34" charset="0"/>
              </a:rPr>
              <a:t>1958 </a:t>
            </a:r>
            <a:r>
              <a:rPr lang="zh-CN" altLang="en-US" dirty="0">
                <a:cs typeface="Arial" panose="020B0604020202020204" pitchFamily="34" charset="0"/>
              </a:rPr>
              <a:t>年引入。</a:t>
            </a:r>
            <a:br>
              <a:rPr lang="zh-CN" altLang="en-US" dirty="0">
                <a:cs typeface="Arial" panose="020B0604020202020204" pitchFamily="34" charset="0"/>
              </a:rPr>
            </a:br>
            <a:r>
              <a:rPr lang="zh-CN" altLang="en-US" dirty="0">
                <a:cs typeface="Arial" panose="020B0604020202020204" pitchFamily="34" charset="0"/>
              </a:rPr>
              <a:t>感知机也称为 </a:t>
            </a:r>
            <a:r>
              <a:rPr lang="en-US" altLang="zh-CN" dirty="0">
                <a:cs typeface="Arial" panose="020B0604020202020204" pitchFamily="34" charset="0"/>
              </a:rPr>
              <a:t>TLU</a:t>
            </a:r>
            <a:r>
              <a:rPr lang="zh-CN" altLang="en-US" dirty="0">
                <a:cs typeface="Arial" panose="020B0604020202020204" pitchFamily="34" charset="0"/>
              </a:rPr>
              <a:t>（阈值逻辑单元）</a:t>
            </a:r>
            <a:br>
              <a:rPr lang="zh-CN" altLang="en-US" dirty="0">
                <a:cs typeface="Arial" panose="020B0604020202020204" pitchFamily="34" charset="0"/>
              </a:rPr>
            </a:br>
            <a:r>
              <a:rPr lang="zh-CN" altLang="en-US" dirty="0">
                <a:cs typeface="Arial" panose="020B0604020202020204" pitchFamily="34" charset="0"/>
              </a:rPr>
              <a:t>感知机是一种</a:t>
            </a:r>
            <a:r>
              <a:rPr lang="zh-CN" altLang="en-US" b="1" dirty="0">
                <a:cs typeface="Arial" panose="020B0604020202020204" pitchFamily="34" charset="0"/>
              </a:rPr>
              <a:t>监督</a:t>
            </a:r>
            <a:r>
              <a:rPr lang="zh-CN" altLang="en-US" dirty="0">
                <a:cs typeface="Arial" panose="020B0604020202020204" pitchFamily="34" charset="0"/>
              </a:rPr>
              <a:t>学习算法，将数据分类为两个类别，因此它是一个二元分类器。</a:t>
            </a:r>
            <a:br>
              <a:rPr lang="zh-CN" altLang="en-US" dirty="0">
                <a:cs typeface="Arial" panose="020B0604020202020204" pitchFamily="34" charset="0"/>
              </a:rPr>
            </a:br>
            <a:r>
              <a:rPr lang="zh-CN" altLang="en-US" dirty="0">
                <a:cs typeface="Arial" panose="020B0604020202020204" pitchFamily="34" charset="0"/>
              </a:rPr>
              <a:t>感知机通过超平面将</a:t>
            </a:r>
            <a:r>
              <a:rPr lang="zh-CN" altLang="en-US" b="1" dirty="0">
                <a:cs typeface="Arial" panose="020B0604020202020204" pitchFamily="34" charset="0"/>
              </a:rPr>
              <a:t>输入空间</a:t>
            </a:r>
            <a:r>
              <a:rPr lang="zh-CN" altLang="en-US" dirty="0">
                <a:cs typeface="Arial" panose="020B0604020202020204" pitchFamily="34" charset="0"/>
              </a:rPr>
              <a:t> </a:t>
            </a:r>
            <a:r>
              <a:rPr lang="zh-CN" altLang="en-US" b="1" dirty="0">
                <a:cs typeface="Arial" panose="020B0604020202020204" pitchFamily="34" charset="0"/>
              </a:rPr>
              <a:t>分离</a:t>
            </a:r>
            <a:r>
              <a:rPr lang="zh-CN" altLang="en-US" dirty="0">
                <a:cs typeface="Arial" panose="020B0604020202020204" pitchFamily="34" charset="0"/>
              </a:rPr>
              <a:t>成</a:t>
            </a:r>
            <a:r>
              <a:rPr lang="zh-CN" altLang="en-US" b="1" dirty="0">
                <a:cs typeface="Arial" panose="020B0604020202020204" pitchFamily="34" charset="0"/>
              </a:rPr>
              <a:t>两个</a:t>
            </a:r>
            <a:r>
              <a:rPr lang="zh-CN" altLang="en-US" dirty="0">
                <a:cs typeface="Arial" panose="020B0604020202020204" pitchFamily="34" charset="0"/>
              </a:rPr>
              <a:t>类别，该超平面由以下方程表示</a:t>
            </a:r>
            <a:endParaRPr lang="en-US" dirty="0"/>
          </a:p>
        </p:txBody>
      </p:sp>
      <p:sp>
        <p:nvSpPr>
          <p:cNvPr id="4" name="Slide Number Placeholder 3">
            <a:extLst>
              <a:ext uri="{FF2B5EF4-FFF2-40B4-BE49-F238E27FC236}">
                <a16:creationId xmlns="" xmlns:a16="http://schemas.microsoft.com/office/drawing/2014/main" id="{836E1DA2-8B55-446D-8234-35F265170F43}"/>
              </a:ext>
            </a:extLst>
          </p:cNvPr>
          <p:cNvSpPr>
            <a:spLocks noGrp="1"/>
          </p:cNvSpPr>
          <p:nvPr>
            <p:ph type="sldNum" sz="quarter" idx="10"/>
          </p:nvPr>
        </p:nvSpPr>
        <p:spPr/>
        <p:txBody>
          <a:bodyPr/>
          <a:lstStyle/>
          <a:p>
            <a:pPr>
              <a:defRPr/>
            </a:pPr>
            <a:fld id="{3209C3FB-4AD6-4B36-A2A7-63E869CCBCB1}" type="slidenum">
              <a:rPr lang="zh-CN" altLang="en-US" smtClean="0"/>
              <a:t>62</a:t>
            </a:fld>
            <a:endParaRPr lang="en-US" altLang="zh-CN"/>
          </a:p>
        </p:txBody>
      </p:sp>
    </p:spTree>
    <p:extLst>
      <p:ext uri="{BB962C8B-B14F-4D97-AF65-F5344CB8AC3E}">
        <p14:creationId xmlns:p14="http://schemas.microsoft.com/office/powerpoint/2010/main" val="299390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6B5EDA-5A4B-496B-BB7A-4E53D703B968}"/>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感知机</a:t>
            </a:r>
          </a:p>
          <a:p>
            <a:endParaRPr lang="en-US" dirty="0"/>
          </a:p>
        </p:txBody>
      </p:sp>
      <p:sp>
        <p:nvSpPr>
          <p:cNvPr id="3" name="Content Placeholder 2">
            <a:extLst>
              <a:ext uri="{FF2B5EF4-FFF2-40B4-BE49-F238E27FC236}">
                <a16:creationId xmlns="" xmlns:a16="http://schemas.microsoft.com/office/drawing/2014/main" id="{4481E827-4602-44F0-BA70-A1F9E15C626E}"/>
              </a:ext>
            </a:extLst>
          </p:cNvPr>
          <p:cNvSpPr>
            <a:spLocks noGrp="1"/>
          </p:cNvSpPr>
          <p:nvPr>
            <p:ph idx="1"/>
          </p:nvPr>
        </p:nvSpPr>
        <p:spPr/>
        <p:txBody>
          <a:bodyPr/>
          <a:lstStyle/>
          <a:p>
            <a:r>
              <a:rPr lang="zh-CN" altLang="en-US" dirty="0">
                <a:cs typeface="Arial" panose="020B0604020202020204" pitchFamily="34" charset="0"/>
              </a:rPr>
              <a:t>✓ 感知机的优点</a:t>
            </a:r>
            <a:br>
              <a:rPr lang="zh-CN" altLang="en-US" dirty="0">
                <a:cs typeface="Arial" panose="020B0604020202020204" pitchFamily="34" charset="0"/>
              </a:rPr>
            </a:br>
            <a:r>
              <a:rPr lang="zh-CN" altLang="en-US" dirty="0">
                <a:cs typeface="Arial" panose="020B0604020202020204" pitchFamily="34" charset="0"/>
              </a:rPr>
              <a:t>感知机可以实现逻辑门，如 </a:t>
            </a:r>
            <a:r>
              <a:rPr lang="en-US" altLang="zh-CN" dirty="0">
                <a:cs typeface="Arial" panose="020B0604020202020204" pitchFamily="34" charset="0"/>
              </a:rPr>
              <a:t>AND</a:t>
            </a:r>
            <a:r>
              <a:rPr lang="zh-CN" altLang="en-US" dirty="0">
                <a:cs typeface="Arial" panose="020B0604020202020204" pitchFamily="34" charset="0"/>
              </a:rPr>
              <a:t>、</a:t>
            </a:r>
            <a:r>
              <a:rPr lang="en-US" altLang="zh-CN" dirty="0">
                <a:cs typeface="Arial" panose="020B0604020202020204" pitchFamily="34" charset="0"/>
              </a:rPr>
              <a:t>OR </a:t>
            </a:r>
            <a:r>
              <a:rPr lang="zh-CN" altLang="en-US" dirty="0">
                <a:cs typeface="Arial" panose="020B0604020202020204" pitchFamily="34" charset="0"/>
              </a:rPr>
              <a:t>或 </a:t>
            </a:r>
            <a:r>
              <a:rPr lang="en-US" altLang="zh-CN" dirty="0">
                <a:cs typeface="Arial" panose="020B0604020202020204" pitchFamily="34" charset="0"/>
              </a:rPr>
              <a:t>NAND</a:t>
            </a:r>
          </a:p>
          <a:p>
            <a:r>
              <a:rPr lang="en-US" altLang="zh-CN" dirty="0">
                <a:cs typeface="Arial" panose="020B0604020202020204" pitchFamily="34" charset="0"/>
              </a:rPr>
              <a:t>✓ </a:t>
            </a:r>
            <a:r>
              <a:rPr lang="zh-CN" altLang="en-US" dirty="0">
                <a:cs typeface="Arial" panose="020B0604020202020204" pitchFamily="34" charset="0"/>
              </a:rPr>
              <a:t>感知机的缺点</a:t>
            </a:r>
            <a:br>
              <a:rPr lang="zh-CN" altLang="en-US" dirty="0">
                <a:cs typeface="Arial" panose="020B0604020202020204" pitchFamily="34" charset="0"/>
              </a:rPr>
            </a:br>
            <a:r>
              <a:rPr lang="zh-CN" altLang="en-US" dirty="0">
                <a:cs typeface="Arial" panose="020B0604020202020204" pitchFamily="34" charset="0"/>
              </a:rPr>
              <a:t>感知机只能学习线性可分的问题，例如布尔 </a:t>
            </a:r>
            <a:r>
              <a:rPr lang="en-US" altLang="zh-CN" dirty="0">
                <a:cs typeface="Arial" panose="020B0604020202020204" pitchFamily="34" charset="0"/>
              </a:rPr>
              <a:t>AND </a:t>
            </a:r>
            <a:r>
              <a:rPr lang="zh-CN" altLang="en-US" dirty="0">
                <a:cs typeface="Arial" panose="020B0604020202020204" pitchFamily="34" charset="0"/>
              </a:rPr>
              <a:t>问题。</a:t>
            </a:r>
            <a:br>
              <a:rPr lang="zh-CN" altLang="en-US" dirty="0">
                <a:cs typeface="Arial" panose="020B0604020202020204" pitchFamily="34" charset="0"/>
              </a:rPr>
            </a:br>
            <a:r>
              <a:rPr lang="zh-CN" altLang="en-US" dirty="0">
                <a:cs typeface="Arial" panose="020B0604020202020204" pitchFamily="34" charset="0"/>
              </a:rPr>
              <a:t>对于非线性问题，例如布尔 </a:t>
            </a:r>
            <a:r>
              <a:rPr lang="en-US" altLang="zh-CN" dirty="0">
                <a:cs typeface="Arial" panose="020B0604020202020204" pitchFamily="34" charset="0"/>
              </a:rPr>
              <a:t>XOR </a:t>
            </a:r>
            <a:r>
              <a:rPr lang="zh-CN" altLang="en-US" dirty="0">
                <a:cs typeface="Arial" panose="020B0604020202020204" pitchFamily="34" charset="0"/>
              </a:rPr>
              <a:t>问题，它不起作用。</a:t>
            </a:r>
            <a:endParaRPr lang="en-US" dirty="0"/>
          </a:p>
        </p:txBody>
      </p:sp>
      <p:sp>
        <p:nvSpPr>
          <p:cNvPr id="4" name="Slide Number Placeholder 3">
            <a:extLst>
              <a:ext uri="{FF2B5EF4-FFF2-40B4-BE49-F238E27FC236}">
                <a16:creationId xmlns="" xmlns:a16="http://schemas.microsoft.com/office/drawing/2014/main" id="{FB08AA2C-9437-42A5-8D6E-DDC5ED2FB1DE}"/>
              </a:ext>
            </a:extLst>
          </p:cNvPr>
          <p:cNvSpPr>
            <a:spLocks noGrp="1"/>
          </p:cNvSpPr>
          <p:nvPr>
            <p:ph type="sldNum" sz="quarter" idx="10"/>
          </p:nvPr>
        </p:nvSpPr>
        <p:spPr/>
        <p:txBody>
          <a:bodyPr/>
          <a:lstStyle/>
          <a:p>
            <a:pPr>
              <a:defRPr/>
            </a:pPr>
            <a:fld id="{3209C3FB-4AD6-4B36-A2A7-63E869CCBCB1}" type="slidenum">
              <a:rPr lang="zh-CN" altLang="en-US" smtClean="0"/>
              <a:t>63</a:t>
            </a:fld>
            <a:endParaRPr lang="en-US" altLang="zh-CN"/>
          </a:p>
        </p:txBody>
      </p:sp>
    </p:spTree>
    <p:extLst>
      <p:ext uri="{BB962C8B-B14F-4D97-AF65-F5344CB8AC3E}">
        <p14:creationId xmlns:p14="http://schemas.microsoft.com/office/powerpoint/2010/main" val="337398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B324E8-2207-476A-B90E-D9B2BEA9C693}"/>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前馈</a:t>
            </a:r>
            <a:r>
              <a:rPr lang="zh-CN" altLang="en-US" sz="2800" b="1" i="0" kern="1200" dirty="0" smtClean="0">
                <a:solidFill>
                  <a:schemeClr val="tx1"/>
                </a:solidFill>
                <a:effectLst/>
                <a:latin typeface="Calibri" panose="020F0502020204030204" pitchFamily="34" charset="0"/>
                <a:ea typeface="+mj-ea"/>
                <a:cs typeface="Arial" panose="020B0604020202020204" pitchFamily="34" charset="0"/>
              </a:rPr>
              <a:t>神经网络</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3A2D4B50-6567-4157-A01E-EAA22233943E}"/>
              </a:ext>
            </a:extLst>
          </p:cNvPr>
          <p:cNvSpPr>
            <a:spLocks noGrp="1"/>
          </p:cNvSpPr>
          <p:nvPr>
            <p:ph idx="1"/>
          </p:nvPr>
        </p:nvSpPr>
        <p:spPr/>
        <p:txBody>
          <a:bodyPr/>
          <a:lstStyle/>
          <a:p>
            <a:r>
              <a:rPr lang="zh-CN" altLang="en-US" dirty="0">
                <a:cs typeface="Arial" panose="020B0604020202020204" pitchFamily="34" charset="0"/>
              </a:rPr>
              <a:t>由一个输入层、一个或几个隐藏层和一个输出层组成（典型的浅层神经网络，</a:t>
            </a:r>
            <a:r>
              <a:rPr lang="en-US" altLang="zh-CN" dirty="0">
                <a:cs typeface="Arial" panose="020B0604020202020204" pitchFamily="34" charset="0"/>
              </a:rPr>
              <a:t>&lt;=3</a:t>
            </a:r>
            <a:r>
              <a:rPr lang="zh-CN" altLang="en-US" dirty="0">
                <a:cs typeface="Arial" panose="020B0604020202020204" pitchFamily="34" charset="0"/>
              </a:rPr>
              <a:t>）</a:t>
            </a:r>
          </a:p>
          <a:p>
            <a:r>
              <a:rPr lang="zh-CN" altLang="en-US" dirty="0">
                <a:cs typeface="Arial" panose="020B0604020202020204" pitchFamily="34" charset="0"/>
              </a:rPr>
              <a:t>神经网络的最简单形式，其中</a:t>
            </a:r>
            <a:r>
              <a:rPr lang="zh-CN" altLang="en-US" b="1" dirty="0">
                <a:cs typeface="Arial" panose="020B0604020202020204" pitchFamily="34" charset="0"/>
              </a:rPr>
              <a:t>输入数据</a:t>
            </a:r>
            <a:r>
              <a:rPr lang="zh-CN" altLang="en-US" dirty="0">
                <a:cs typeface="Arial" panose="020B0604020202020204" pitchFamily="34" charset="0"/>
              </a:rPr>
              <a:t>沿</a:t>
            </a:r>
            <a:r>
              <a:rPr lang="zh-CN" altLang="en-US" b="1" dirty="0">
                <a:cs typeface="Arial" panose="020B0604020202020204" pitchFamily="34" charset="0"/>
              </a:rPr>
              <a:t>一个方向</a:t>
            </a:r>
            <a:r>
              <a:rPr lang="zh-CN" altLang="en-US" dirty="0">
                <a:cs typeface="Arial" panose="020B0604020202020204" pitchFamily="34" charset="0"/>
              </a:rPr>
              <a:t>传播，</a:t>
            </a:r>
            <a:r>
              <a:rPr lang="zh-CN" altLang="en-US" b="1" dirty="0">
                <a:cs typeface="Arial" panose="020B0604020202020204" pitchFamily="34" charset="0"/>
              </a:rPr>
              <a:t>通过</a:t>
            </a:r>
            <a:r>
              <a:rPr lang="zh-CN" altLang="en-US" dirty="0">
                <a:cs typeface="Arial" panose="020B0604020202020204" pitchFamily="34" charset="0"/>
              </a:rPr>
              <a:t>人工神经节点并</a:t>
            </a:r>
            <a:r>
              <a:rPr lang="zh-CN" altLang="en-US" b="1" dirty="0">
                <a:cs typeface="Arial" panose="020B0604020202020204" pitchFamily="34" charset="0"/>
              </a:rPr>
              <a:t>通过</a:t>
            </a:r>
            <a:r>
              <a:rPr lang="zh-CN" altLang="en-US" dirty="0">
                <a:cs typeface="Arial" panose="020B0604020202020204" pitchFamily="34" charset="0"/>
              </a:rPr>
              <a:t>输出</a:t>
            </a:r>
            <a:r>
              <a:rPr lang="zh-CN" altLang="en-US" b="1" dirty="0">
                <a:cs typeface="Arial" panose="020B0604020202020204" pitchFamily="34" charset="0"/>
              </a:rPr>
              <a:t>节点</a:t>
            </a:r>
            <a:r>
              <a:rPr lang="zh-CN" altLang="en-US" dirty="0">
                <a:cs typeface="Arial" panose="020B0604020202020204" pitchFamily="34" charset="0"/>
              </a:rPr>
              <a:t>退出。</a:t>
            </a:r>
          </a:p>
          <a:p>
            <a:r>
              <a:rPr lang="zh-CN" altLang="en-US" dirty="0">
                <a:cs typeface="Arial" panose="020B0604020202020204" pitchFamily="34" charset="0"/>
              </a:rPr>
              <a:t>其中</a:t>
            </a:r>
            <a:r>
              <a:rPr lang="zh-CN" altLang="en-US" b="1" dirty="0">
                <a:cs typeface="Arial" panose="020B0604020202020204" pitchFamily="34" charset="0"/>
              </a:rPr>
              <a:t>隐藏层可能存在也可能不存在</a:t>
            </a:r>
            <a:r>
              <a:rPr lang="zh-CN" altLang="en-US" dirty="0">
                <a:cs typeface="Arial" panose="020B0604020202020204" pitchFamily="34" charset="0"/>
              </a:rPr>
              <a:t>，输入和输出层存在。它们可以进一步分类为</a:t>
            </a:r>
            <a:r>
              <a:rPr lang="zh-CN" altLang="en-US" b="1" dirty="0">
                <a:cs typeface="Arial" panose="020B0604020202020204" pitchFamily="34" charset="0"/>
              </a:rPr>
              <a:t>单层</a:t>
            </a:r>
            <a:r>
              <a:rPr lang="zh-CN" altLang="en-US" dirty="0">
                <a:cs typeface="Arial" panose="020B0604020202020204" pitchFamily="34" charset="0"/>
              </a:rPr>
              <a:t>或</a:t>
            </a:r>
            <a:r>
              <a:rPr lang="zh-CN" altLang="en-US" b="1" dirty="0">
                <a:cs typeface="Arial" panose="020B0604020202020204" pitchFamily="34" charset="0"/>
              </a:rPr>
              <a:t>多层</a:t>
            </a:r>
            <a:r>
              <a:rPr lang="zh-CN" altLang="en-US" dirty="0">
                <a:cs typeface="Arial" panose="020B0604020202020204" pitchFamily="34" charset="0"/>
              </a:rPr>
              <a:t>前馈神经网络</a:t>
            </a:r>
          </a:p>
          <a:p>
            <a:endParaRPr lang="en-US" dirty="0"/>
          </a:p>
        </p:txBody>
      </p:sp>
      <p:sp>
        <p:nvSpPr>
          <p:cNvPr id="4" name="Slide Number Placeholder 3">
            <a:extLst>
              <a:ext uri="{FF2B5EF4-FFF2-40B4-BE49-F238E27FC236}">
                <a16:creationId xmlns="" xmlns:a16="http://schemas.microsoft.com/office/drawing/2014/main" id="{096CD797-31CF-47F3-B111-CF25E087C2DA}"/>
              </a:ext>
            </a:extLst>
          </p:cNvPr>
          <p:cNvSpPr>
            <a:spLocks noGrp="1"/>
          </p:cNvSpPr>
          <p:nvPr>
            <p:ph type="sldNum" sz="quarter" idx="10"/>
          </p:nvPr>
        </p:nvSpPr>
        <p:spPr/>
        <p:txBody>
          <a:bodyPr/>
          <a:lstStyle/>
          <a:p>
            <a:pPr>
              <a:defRPr/>
            </a:pPr>
            <a:fld id="{3209C3FB-4AD6-4B36-A2A7-63E869CCBCB1}" type="slidenum">
              <a:rPr lang="zh-CN" altLang="en-US" smtClean="0"/>
              <a:t>64</a:t>
            </a:fld>
            <a:endParaRPr lang="en-US" altLang="zh-CN"/>
          </a:p>
        </p:txBody>
      </p:sp>
    </p:spTree>
    <p:extLst>
      <p:ext uri="{BB962C8B-B14F-4D97-AF65-F5344CB8AC3E}">
        <p14:creationId xmlns:p14="http://schemas.microsoft.com/office/powerpoint/2010/main" val="215837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01B3CC-07C1-4B7F-AB5F-0087A6D09B87}"/>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前馈神经网络</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0DACBB1D-4D62-4BCA-9EED-5C3BF97A7AAC}"/>
              </a:ext>
            </a:extLst>
          </p:cNvPr>
          <p:cNvSpPr>
            <a:spLocks noGrp="1"/>
          </p:cNvSpPr>
          <p:nvPr>
            <p:ph idx="1"/>
          </p:nvPr>
        </p:nvSpPr>
        <p:spPr/>
        <p:txBody>
          <a:bodyPr/>
          <a:lstStyle/>
          <a:p>
            <a:r>
              <a:rPr lang="zh-CN" altLang="en-US" b="1" dirty="0">
                <a:cs typeface="Arial" panose="020B0604020202020204" pitchFamily="34" charset="0"/>
              </a:rPr>
              <a:t>前馈神经网络的应用</a:t>
            </a:r>
            <a:endParaRPr lang="zh-CN" altLang="en-US" dirty="0">
              <a:cs typeface="Arial" panose="020B0604020202020204" pitchFamily="34" charset="0"/>
            </a:endParaRPr>
          </a:p>
          <a:p>
            <a:r>
              <a:rPr lang="zh-CN" altLang="en-US" dirty="0">
                <a:cs typeface="Arial" panose="020B0604020202020204" pitchFamily="34" charset="0"/>
              </a:rPr>
              <a:t>简单分类（传统</a:t>
            </a:r>
            <a:r>
              <a:rPr lang="zh-CN" altLang="en-US" dirty="0" smtClean="0">
                <a:cs typeface="Arial" panose="020B0604020202020204" pitchFamily="34" charset="0"/>
              </a:rPr>
              <a:t>机器学习基于</a:t>
            </a:r>
            <a:r>
              <a:rPr lang="zh-CN" altLang="en-US" dirty="0">
                <a:cs typeface="Arial" panose="020B0604020202020204" pitchFamily="34" charset="0"/>
              </a:rPr>
              <a:t>分类算法有局限性时）</a:t>
            </a:r>
          </a:p>
          <a:p>
            <a:r>
              <a:rPr lang="zh-CN" altLang="en-US" dirty="0">
                <a:cs typeface="Arial" panose="020B0604020202020204" pitchFamily="34" charset="0"/>
              </a:rPr>
              <a:t>人脸识别（简单直接的</a:t>
            </a:r>
            <a:r>
              <a:rPr lang="zh-CN" altLang="en-US" dirty="0" smtClean="0">
                <a:cs typeface="Arial" panose="020B0604020202020204" pitchFamily="34" charset="0"/>
              </a:rPr>
              <a:t>图像处理</a:t>
            </a:r>
            <a:r>
              <a:rPr lang="zh-CN" altLang="en-US" dirty="0">
                <a:cs typeface="Arial" panose="020B0604020202020204" pitchFamily="34" charset="0"/>
              </a:rPr>
              <a:t>）</a:t>
            </a:r>
          </a:p>
          <a:p>
            <a:r>
              <a:rPr lang="zh-CN" altLang="en-US" dirty="0">
                <a:cs typeface="Arial" panose="020B0604020202020204" pitchFamily="34" charset="0"/>
              </a:rPr>
              <a:t>计算机视觉（目标类别</a:t>
            </a:r>
            <a:r>
              <a:rPr lang="zh-CN" altLang="en-US" dirty="0" smtClean="0">
                <a:cs typeface="Arial" panose="020B0604020202020204" pitchFamily="34" charset="0"/>
              </a:rPr>
              <a:t>难以分类</a:t>
            </a:r>
            <a:r>
              <a:rPr lang="zh-CN" altLang="en-US" dirty="0">
                <a:cs typeface="Arial" panose="020B0604020202020204" pitchFamily="34" charset="0"/>
              </a:rPr>
              <a:t>时）</a:t>
            </a:r>
          </a:p>
          <a:p>
            <a:r>
              <a:rPr lang="zh-CN" altLang="en-US" dirty="0">
                <a:cs typeface="Arial" panose="020B0604020202020204" pitchFamily="34" charset="0"/>
              </a:rPr>
              <a:t>语音识别</a:t>
            </a:r>
            <a:endParaRPr lang="en-US" dirty="0"/>
          </a:p>
        </p:txBody>
      </p:sp>
      <p:sp>
        <p:nvSpPr>
          <p:cNvPr id="4" name="Slide Number Placeholder 3">
            <a:extLst>
              <a:ext uri="{FF2B5EF4-FFF2-40B4-BE49-F238E27FC236}">
                <a16:creationId xmlns="" xmlns:a16="http://schemas.microsoft.com/office/drawing/2014/main" id="{CA2EBCD8-37DF-41EC-A091-050C0684190E}"/>
              </a:ext>
            </a:extLst>
          </p:cNvPr>
          <p:cNvSpPr>
            <a:spLocks noGrp="1"/>
          </p:cNvSpPr>
          <p:nvPr>
            <p:ph type="sldNum" sz="quarter" idx="10"/>
          </p:nvPr>
        </p:nvSpPr>
        <p:spPr/>
        <p:txBody>
          <a:bodyPr/>
          <a:lstStyle/>
          <a:p>
            <a:pPr>
              <a:defRPr/>
            </a:pPr>
            <a:fld id="{3209C3FB-4AD6-4B36-A2A7-63E869CCBCB1}" type="slidenum">
              <a:rPr lang="zh-CN" altLang="en-US" smtClean="0"/>
              <a:t>65</a:t>
            </a:fld>
            <a:endParaRPr lang="en-US" altLang="zh-CN"/>
          </a:p>
        </p:txBody>
      </p:sp>
    </p:spTree>
    <p:extLst>
      <p:ext uri="{BB962C8B-B14F-4D97-AF65-F5344CB8AC3E}">
        <p14:creationId xmlns:p14="http://schemas.microsoft.com/office/powerpoint/2010/main" val="190798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415F6E-14AB-4663-8B57-1B0B7C851FE1}"/>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前馈</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神经网络</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93F52C65-CED9-44DA-98D4-1363C2838779}"/>
              </a:ext>
            </a:extLst>
          </p:cNvPr>
          <p:cNvSpPr>
            <a:spLocks noGrp="1"/>
          </p:cNvSpPr>
          <p:nvPr>
            <p:ph idx="1"/>
          </p:nvPr>
        </p:nvSpPr>
        <p:spPr/>
        <p:txBody>
          <a:bodyPr/>
          <a:lstStyle/>
          <a:p>
            <a:r>
              <a:rPr lang="zh-CN" altLang="en-US" b="1" dirty="0">
                <a:cs typeface="Arial" panose="020B0604020202020204" pitchFamily="34" charset="0"/>
              </a:rPr>
              <a:t>层数</a:t>
            </a:r>
            <a:r>
              <a:rPr lang="zh-CN" altLang="en-US" dirty="0">
                <a:cs typeface="Arial" panose="020B0604020202020204" pitchFamily="34" charset="0"/>
              </a:rPr>
              <a:t>取决于函数的复杂性。它具有单向前向传播，但</a:t>
            </a:r>
            <a:r>
              <a:rPr lang="zh-CN" altLang="en-US" b="1" dirty="0">
                <a:cs typeface="Arial" panose="020B0604020202020204" pitchFamily="34" charset="0"/>
              </a:rPr>
              <a:t>没有反向传播</a:t>
            </a:r>
            <a:r>
              <a:rPr lang="zh-CN" altLang="en-US" dirty="0">
                <a:cs typeface="Arial" panose="020B0604020202020204" pitchFamily="34" charset="0"/>
              </a:rPr>
              <a:t>。</a:t>
            </a:r>
          </a:p>
          <a:p>
            <a:r>
              <a:rPr lang="zh-CN" altLang="en-US" dirty="0">
                <a:cs typeface="Arial" panose="020B0604020202020204" pitchFamily="34" charset="0"/>
              </a:rPr>
              <a:t>这里的权重是</a:t>
            </a:r>
            <a:r>
              <a:rPr lang="zh-CN" altLang="en-US" b="1" dirty="0">
                <a:cs typeface="Arial" panose="020B0604020202020204" pitchFamily="34" charset="0"/>
              </a:rPr>
              <a:t>静态的</a:t>
            </a:r>
            <a:r>
              <a:rPr lang="zh-CN" altLang="en-US" dirty="0">
                <a:cs typeface="Arial" panose="020B0604020202020204" pitchFamily="34" charset="0"/>
              </a:rPr>
              <a:t>。</a:t>
            </a:r>
          </a:p>
          <a:p>
            <a:r>
              <a:rPr lang="zh-CN" altLang="en-US" dirty="0">
                <a:cs typeface="Arial" panose="020B0604020202020204" pitchFamily="34" charset="0"/>
              </a:rPr>
              <a:t>激活函数由</a:t>
            </a:r>
            <a:r>
              <a:rPr lang="zh-CN" altLang="en-US" b="1" dirty="0">
                <a:cs typeface="Arial" panose="020B0604020202020204" pitchFamily="34" charset="0"/>
              </a:rPr>
              <a:t>输入</a:t>
            </a:r>
            <a:r>
              <a:rPr lang="zh-CN" altLang="en-US" dirty="0">
                <a:cs typeface="Arial" panose="020B0604020202020204" pitchFamily="34" charset="0"/>
              </a:rPr>
              <a:t>馈送，这些输入</a:t>
            </a:r>
            <a:r>
              <a:rPr lang="zh-CN" altLang="en-US" b="1" dirty="0">
                <a:cs typeface="Arial" panose="020B0604020202020204" pitchFamily="34" charset="0"/>
              </a:rPr>
              <a:t>乘以</a:t>
            </a:r>
            <a:r>
              <a:rPr lang="zh-CN" altLang="en-US" dirty="0">
                <a:cs typeface="Arial" panose="020B0604020202020204" pitchFamily="34" charset="0"/>
              </a:rPr>
              <a:t>权重**。</a:t>
            </a:r>
          </a:p>
          <a:p>
            <a:r>
              <a:rPr lang="zh-CN" altLang="en-US" dirty="0">
                <a:cs typeface="Arial" panose="020B0604020202020204" pitchFamily="34" charset="0"/>
              </a:rPr>
              <a:t>为此，使用</a:t>
            </a:r>
            <a:r>
              <a:rPr lang="zh-CN" altLang="en-US" b="1" dirty="0">
                <a:cs typeface="Arial" panose="020B0604020202020204" pitchFamily="34" charset="0"/>
              </a:rPr>
              <a:t>分类</a:t>
            </a:r>
            <a:r>
              <a:rPr lang="zh-CN" altLang="en-US" dirty="0">
                <a:cs typeface="Arial" panose="020B0604020202020204" pitchFamily="34" charset="0"/>
              </a:rPr>
              <a:t>激活函数或</a:t>
            </a:r>
            <a:r>
              <a:rPr lang="zh-CN" altLang="en-US" b="1" dirty="0">
                <a:cs typeface="Arial" panose="020B0604020202020204" pitchFamily="34" charset="0"/>
              </a:rPr>
              <a:t>阶跃</a:t>
            </a:r>
            <a:r>
              <a:rPr lang="zh-CN" altLang="en-US" dirty="0">
                <a:cs typeface="Arial" panose="020B0604020202020204" pitchFamily="34" charset="0"/>
              </a:rPr>
              <a:t>激活函数。例如：如果神经元</a:t>
            </a:r>
            <a:r>
              <a:rPr lang="zh-CN" altLang="en-US" b="1" dirty="0">
                <a:cs typeface="Arial" panose="020B0604020202020204" pitchFamily="34" charset="0"/>
              </a:rPr>
              <a:t>高于</a:t>
            </a:r>
            <a:r>
              <a:rPr lang="zh-CN" altLang="en-US" dirty="0">
                <a:cs typeface="Arial" panose="020B0604020202020204" pitchFamily="34" charset="0"/>
              </a:rPr>
              <a:t>阈值（通常为 </a:t>
            </a:r>
            <a:r>
              <a:rPr lang="en-US" altLang="zh-CN" dirty="0">
                <a:cs typeface="Arial" panose="020B0604020202020204" pitchFamily="34" charset="0"/>
              </a:rPr>
              <a:t>0</a:t>
            </a:r>
            <a:r>
              <a:rPr lang="zh-CN" altLang="en-US" dirty="0">
                <a:cs typeface="Arial" panose="020B0604020202020204" pitchFamily="34" charset="0"/>
              </a:rPr>
              <a:t>），则神经元被激活并产生 </a:t>
            </a:r>
            <a:r>
              <a:rPr lang="en-US" altLang="zh-CN" dirty="0">
                <a:cs typeface="Arial" panose="020B0604020202020204" pitchFamily="34" charset="0"/>
              </a:rPr>
              <a:t>1 </a:t>
            </a:r>
            <a:r>
              <a:rPr lang="zh-CN" altLang="en-US" dirty="0">
                <a:cs typeface="Arial" panose="020B0604020202020204" pitchFamily="34" charset="0"/>
              </a:rPr>
              <a:t>作为输出。</a:t>
            </a:r>
          </a:p>
          <a:p>
            <a:r>
              <a:rPr lang="zh-CN" altLang="en-US" dirty="0">
                <a:cs typeface="Arial" panose="020B0604020202020204" pitchFamily="34" charset="0"/>
              </a:rPr>
              <a:t>如果神经元</a:t>
            </a:r>
            <a:r>
              <a:rPr lang="zh-CN" altLang="en-US" b="1" dirty="0">
                <a:cs typeface="Arial" panose="020B0604020202020204" pitchFamily="34" charset="0"/>
              </a:rPr>
              <a:t>低于</a:t>
            </a:r>
            <a:r>
              <a:rPr lang="zh-CN" altLang="en-US" dirty="0">
                <a:cs typeface="Arial" panose="020B0604020202020204" pitchFamily="34" charset="0"/>
              </a:rPr>
              <a:t>阈值（通常为 </a:t>
            </a:r>
            <a:r>
              <a:rPr lang="en-US" altLang="zh-CN" dirty="0">
                <a:cs typeface="Arial" panose="020B0604020202020204" pitchFamily="34" charset="0"/>
              </a:rPr>
              <a:t>0</a:t>
            </a:r>
            <a:r>
              <a:rPr lang="zh-CN" altLang="en-US" dirty="0">
                <a:cs typeface="Arial" panose="020B0604020202020204" pitchFamily="34" charset="0"/>
              </a:rPr>
              <a:t>），则神经元</a:t>
            </a:r>
            <a:r>
              <a:rPr lang="zh-CN" altLang="en-US" b="1" dirty="0">
                <a:cs typeface="Arial" panose="020B0604020202020204" pitchFamily="34" charset="0"/>
              </a:rPr>
              <a:t>不</a:t>
            </a:r>
            <a:r>
              <a:rPr lang="zh-CN" altLang="en-US" dirty="0">
                <a:cs typeface="Arial" panose="020B0604020202020204" pitchFamily="34" charset="0"/>
              </a:rPr>
              <a:t>被激活，这被认为是 </a:t>
            </a:r>
            <a:r>
              <a:rPr lang="en-US" altLang="zh-CN" dirty="0">
                <a:cs typeface="Arial" panose="020B0604020202020204" pitchFamily="34" charset="0"/>
              </a:rPr>
              <a:t>-1</a:t>
            </a:r>
            <a:r>
              <a:rPr lang="zh-CN" altLang="en-US" dirty="0">
                <a:cs typeface="Arial" panose="020B0604020202020204" pitchFamily="34" charset="0"/>
              </a:rPr>
              <a:t>。它们相当易于维护，并且能够处理包含大量</a:t>
            </a:r>
            <a:r>
              <a:rPr lang="zh-CN" altLang="en-US" b="1" dirty="0">
                <a:cs typeface="Arial" panose="020B0604020202020204" pitchFamily="34" charset="0"/>
              </a:rPr>
              <a:t>噪声</a:t>
            </a:r>
            <a:r>
              <a:rPr lang="zh-CN" altLang="en-US" dirty="0">
                <a:cs typeface="Arial" panose="020B0604020202020204" pitchFamily="34" charset="0"/>
              </a:rPr>
              <a:t>的数据。</a:t>
            </a:r>
          </a:p>
          <a:p>
            <a:endParaRPr lang="en-US" dirty="0"/>
          </a:p>
        </p:txBody>
      </p:sp>
      <p:sp>
        <p:nvSpPr>
          <p:cNvPr id="4" name="Slide Number Placeholder 3">
            <a:extLst>
              <a:ext uri="{FF2B5EF4-FFF2-40B4-BE49-F238E27FC236}">
                <a16:creationId xmlns="" xmlns:a16="http://schemas.microsoft.com/office/drawing/2014/main" id="{2B5E4A85-D756-451E-A9EE-43BA486B5BD1}"/>
              </a:ext>
            </a:extLst>
          </p:cNvPr>
          <p:cNvSpPr>
            <a:spLocks noGrp="1"/>
          </p:cNvSpPr>
          <p:nvPr>
            <p:ph type="sldNum" sz="quarter" idx="10"/>
          </p:nvPr>
        </p:nvSpPr>
        <p:spPr/>
        <p:txBody>
          <a:bodyPr/>
          <a:lstStyle/>
          <a:p>
            <a:pPr>
              <a:defRPr/>
            </a:pPr>
            <a:fld id="{3209C3FB-4AD6-4B36-A2A7-63E869CCBCB1}" type="slidenum">
              <a:rPr lang="zh-CN" altLang="en-US" smtClean="0"/>
              <a:t>66</a:t>
            </a:fld>
            <a:endParaRPr lang="en-US" altLang="zh-CN"/>
          </a:p>
        </p:txBody>
      </p:sp>
    </p:spTree>
    <p:extLst>
      <p:ext uri="{BB962C8B-B14F-4D97-AF65-F5344CB8AC3E}">
        <p14:creationId xmlns:p14="http://schemas.microsoft.com/office/powerpoint/2010/main" val="43895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F8FD86-3008-419A-ACE5-547CD8C79B2B}"/>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前馈</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神经网络</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5CAF62C6-14D0-48F8-A756-08DFA9C45725}"/>
              </a:ext>
            </a:extLst>
          </p:cNvPr>
          <p:cNvSpPr>
            <a:spLocks noGrp="1"/>
          </p:cNvSpPr>
          <p:nvPr>
            <p:ph idx="1"/>
          </p:nvPr>
        </p:nvSpPr>
        <p:spPr/>
        <p:txBody>
          <a:bodyPr/>
          <a:lstStyle/>
          <a:p>
            <a:r>
              <a:rPr lang="zh-CN" altLang="en-US" dirty="0">
                <a:cs typeface="Arial" panose="020B0604020202020204" pitchFamily="34" charset="0"/>
              </a:rPr>
              <a:t>✓ 前馈神经网络的优点</a:t>
            </a:r>
          </a:p>
          <a:p>
            <a:r>
              <a:rPr lang="zh-CN" altLang="en-US" dirty="0">
                <a:cs typeface="Arial" panose="020B0604020202020204" pitchFamily="34" charset="0"/>
              </a:rPr>
              <a:t>复杂度较低，易于设计和维护</a:t>
            </a:r>
          </a:p>
          <a:p>
            <a:r>
              <a:rPr lang="zh-CN" altLang="en-US" dirty="0">
                <a:cs typeface="Arial" panose="020B0604020202020204" pitchFamily="34" charset="0"/>
              </a:rPr>
              <a:t>快速且高速 </a:t>
            </a:r>
            <a:r>
              <a:rPr lang="en-US" altLang="zh-CN" dirty="0">
                <a:cs typeface="Arial" panose="020B0604020202020204" pitchFamily="34" charset="0"/>
              </a:rPr>
              <a:t>[</a:t>
            </a:r>
            <a:r>
              <a:rPr lang="zh-CN" altLang="en-US" dirty="0">
                <a:cs typeface="Arial" panose="020B0604020202020204" pitchFamily="34" charset="0"/>
              </a:rPr>
              <a:t>单向传播</a:t>
            </a:r>
            <a:r>
              <a:rPr lang="en-US" altLang="zh-CN" dirty="0">
                <a:cs typeface="Arial" panose="020B0604020202020204" pitchFamily="34" charset="0"/>
              </a:rPr>
              <a:t>]</a:t>
            </a:r>
          </a:p>
          <a:p>
            <a:r>
              <a:rPr lang="zh-CN" altLang="en-US" dirty="0">
                <a:cs typeface="Arial" panose="020B0604020202020204" pitchFamily="34" charset="0"/>
              </a:rPr>
              <a:t>对噪声数据高度敏感</a:t>
            </a:r>
          </a:p>
          <a:p>
            <a:r>
              <a:rPr lang="zh-CN" altLang="en-US" dirty="0">
                <a:cs typeface="Arial" panose="020B0604020202020204" pitchFamily="34" charset="0"/>
              </a:rPr>
              <a:t>✓ 前馈神经网络的缺点</a:t>
            </a:r>
          </a:p>
          <a:p>
            <a:r>
              <a:rPr lang="zh-CN" altLang="en-US" dirty="0">
                <a:cs typeface="Arial" panose="020B0604020202020204" pitchFamily="34" charset="0"/>
              </a:rPr>
              <a:t>不能用于深度学习（由于缺乏密集层和反向传播）</a:t>
            </a:r>
          </a:p>
          <a:p>
            <a:endParaRPr lang="en-US" dirty="0"/>
          </a:p>
        </p:txBody>
      </p:sp>
      <p:sp>
        <p:nvSpPr>
          <p:cNvPr id="4" name="Slide Number Placeholder 3">
            <a:extLst>
              <a:ext uri="{FF2B5EF4-FFF2-40B4-BE49-F238E27FC236}">
                <a16:creationId xmlns="" xmlns:a16="http://schemas.microsoft.com/office/drawing/2014/main" id="{CA22452F-95A4-4962-8AFC-D6B7661DD76A}"/>
              </a:ext>
            </a:extLst>
          </p:cNvPr>
          <p:cNvSpPr>
            <a:spLocks noGrp="1"/>
          </p:cNvSpPr>
          <p:nvPr>
            <p:ph type="sldNum" sz="quarter" idx="10"/>
          </p:nvPr>
        </p:nvSpPr>
        <p:spPr/>
        <p:txBody>
          <a:bodyPr/>
          <a:lstStyle/>
          <a:p>
            <a:pPr>
              <a:defRPr/>
            </a:pPr>
            <a:fld id="{3209C3FB-4AD6-4B36-A2A7-63E869CCBCB1}" type="slidenum">
              <a:rPr lang="zh-CN" altLang="en-US" smtClean="0"/>
              <a:t>67</a:t>
            </a:fld>
            <a:endParaRPr lang="en-US" altLang="zh-CN"/>
          </a:p>
        </p:txBody>
      </p:sp>
    </p:spTree>
    <p:extLst>
      <p:ext uri="{BB962C8B-B14F-4D97-AF65-F5344CB8AC3E}">
        <p14:creationId xmlns:p14="http://schemas.microsoft.com/office/powerpoint/2010/main" val="147744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5F4853-C575-44F9-AB7A-0ECA5ABC6051}"/>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多层感知机 </a:t>
            </a:r>
            <a:r>
              <a:rPr lang="en-US" altLang="zh-CN" sz="2800" b="1" kern="1200" dirty="0">
                <a:solidFill>
                  <a:schemeClr val="tx1"/>
                </a:solidFill>
                <a:effectLst/>
                <a:latin typeface="Calibri" panose="020F0502020204030204" pitchFamily="34" charset="0"/>
                <a:ea typeface="+mj-ea"/>
                <a:cs typeface="Arial" panose="020B0604020202020204" pitchFamily="34" charset="0"/>
              </a:rPr>
              <a:t>[9,10]</a:t>
            </a:r>
          </a:p>
          <a:p>
            <a:endParaRPr lang="en-US" dirty="0"/>
          </a:p>
        </p:txBody>
      </p:sp>
      <p:sp>
        <p:nvSpPr>
          <p:cNvPr id="3" name="Content Placeholder 2">
            <a:extLst>
              <a:ext uri="{FF2B5EF4-FFF2-40B4-BE49-F238E27FC236}">
                <a16:creationId xmlns="" xmlns:a16="http://schemas.microsoft.com/office/drawing/2014/main" id="{BBF16FCE-8F55-43CA-9DE0-295CEA483B44}"/>
              </a:ext>
            </a:extLst>
          </p:cNvPr>
          <p:cNvSpPr>
            <a:spLocks noGrp="1"/>
          </p:cNvSpPr>
          <p:nvPr>
            <p:ph idx="1"/>
          </p:nvPr>
        </p:nvSpPr>
        <p:spPr/>
        <p:txBody>
          <a:bodyPr/>
          <a:lstStyle/>
          <a:p>
            <a:r>
              <a:rPr lang="zh-CN" altLang="en-US" dirty="0">
                <a:cs typeface="Arial" panose="020B0604020202020204" pitchFamily="34" charset="0"/>
              </a:rPr>
              <a:t>通往复杂神经网络的入口点，其中输入数据通过多层人工神经元。</a:t>
            </a:r>
          </a:p>
          <a:p>
            <a:r>
              <a:rPr lang="zh-CN" altLang="en-US" dirty="0">
                <a:cs typeface="Arial" panose="020B0604020202020204" pitchFamily="34" charset="0"/>
              </a:rPr>
              <a:t>每个单个节点都连接到下一层中的所有神经元，这使其成为全连接神经网络。</a:t>
            </a:r>
          </a:p>
          <a:p>
            <a:r>
              <a:rPr lang="zh-CN" altLang="en-US" dirty="0">
                <a:cs typeface="Arial" panose="020B0604020202020204" pitchFamily="34" charset="0"/>
              </a:rPr>
              <a:t>存在输入和输出层，具有多个隐藏层，即总共至少三层或更多层。</a:t>
            </a:r>
          </a:p>
          <a:p>
            <a:r>
              <a:rPr lang="zh-CN" altLang="en-US" dirty="0">
                <a:cs typeface="Arial" panose="020B0604020202020204" pitchFamily="34" charset="0"/>
              </a:rPr>
              <a:t>它具有双向传播，即前向传播和反向传播</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DA7A6E61-0BAB-4AE2-8356-6E7F154E4CBB}"/>
              </a:ext>
            </a:extLst>
          </p:cNvPr>
          <p:cNvSpPr>
            <a:spLocks noGrp="1"/>
          </p:cNvSpPr>
          <p:nvPr>
            <p:ph type="sldNum" sz="quarter" idx="10"/>
          </p:nvPr>
        </p:nvSpPr>
        <p:spPr/>
        <p:txBody>
          <a:bodyPr/>
          <a:lstStyle/>
          <a:p>
            <a:pPr>
              <a:defRPr/>
            </a:pPr>
            <a:fld id="{3209C3FB-4AD6-4B36-A2A7-63E869CCBCB1}" type="slidenum">
              <a:rPr lang="zh-CN" altLang="en-US" smtClean="0"/>
              <a:t>68</a:t>
            </a:fld>
            <a:endParaRPr lang="en-US" altLang="zh-CN"/>
          </a:p>
        </p:txBody>
      </p:sp>
    </p:spTree>
    <p:extLst>
      <p:ext uri="{BB962C8B-B14F-4D97-AF65-F5344CB8AC3E}">
        <p14:creationId xmlns:p14="http://schemas.microsoft.com/office/powerpoint/2010/main" val="401982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F154F6-8359-4D4F-A8BF-49D13BEE52C3}"/>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多层感知机</a:t>
            </a:r>
          </a:p>
          <a:p>
            <a:endParaRPr lang="en-US" dirty="0"/>
          </a:p>
        </p:txBody>
      </p:sp>
      <p:sp>
        <p:nvSpPr>
          <p:cNvPr id="3" name="Content Placeholder 2">
            <a:extLst>
              <a:ext uri="{FF2B5EF4-FFF2-40B4-BE49-F238E27FC236}">
                <a16:creationId xmlns="" xmlns:a16="http://schemas.microsoft.com/office/drawing/2014/main" id="{FD5B913B-8C92-40DD-BBD8-C79809E03FC0}"/>
              </a:ext>
            </a:extLst>
          </p:cNvPr>
          <p:cNvSpPr>
            <a:spLocks noGrp="1"/>
          </p:cNvSpPr>
          <p:nvPr>
            <p:ph idx="1"/>
          </p:nvPr>
        </p:nvSpPr>
        <p:spPr/>
        <p:txBody>
          <a:bodyPr/>
          <a:lstStyle/>
          <a:p>
            <a:r>
              <a:rPr lang="zh-CN" altLang="en-US" b="1" dirty="0">
                <a:cs typeface="Arial" panose="020B0604020202020204" pitchFamily="34" charset="0"/>
              </a:rPr>
              <a:t>在前向传播中，输入乘以权重并馈送到激活函数</a:t>
            </a:r>
            <a:endParaRPr lang="zh-CN" altLang="en-US" dirty="0">
              <a:cs typeface="Arial" panose="020B0604020202020204" pitchFamily="34" charset="0"/>
            </a:endParaRPr>
          </a:p>
          <a:p>
            <a:r>
              <a:rPr lang="zh-CN" altLang="en-US" b="1" dirty="0">
                <a:cs typeface="Arial" panose="020B0604020202020204" pitchFamily="34" charset="0"/>
              </a:rPr>
              <a:t>在反向传播中，它们被修改以减少损失。</a:t>
            </a:r>
            <a:endParaRPr lang="zh-CN" altLang="en-US" dirty="0">
              <a:cs typeface="Arial" panose="020B0604020202020204" pitchFamily="34" charset="0"/>
            </a:endParaRPr>
          </a:p>
          <a:p>
            <a:r>
              <a:rPr lang="zh-CN" altLang="en-US" b="1" dirty="0">
                <a:cs typeface="Arial" panose="020B0604020202020204" pitchFamily="34" charset="0"/>
              </a:rPr>
              <a:t>简单来说，权重是来自神经网络的机器学习值。</a:t>
            </a:r>
            <a:endParaRPr lang="zh-CN" altLang="en-US" dirty="0">
              <a:cs typeface="Arial" panose="020B0604020202020204" pitchFamily="34" charset="0"/>
            </a:endParaRPr>
          </a:p>
          <a:p>
            <a:r>
              <a:rPr lang="zh-CN" altLang="en-US" b="1" dirty="0">
                <a:cs typeface="Arial" panose="020B0604020202020204" pitchFamily="34" charset="0"/>
              </a:rPr>
              <a:t>它们根据预测输出与训练输入之间的差异进行自我调整。</a:t>
            </a:r>
            <a:endParaRPr lang="zh-CN" altLang="en-US" dirty="0">
              <a:cs typeface="Arial" panose="020B0604020202020204" pitchFamily="34" charset="0"/>
            </a:endParaRPr>
          </a:p>
          <a:p>
            <a:r>
              <a:rPr lang="zh-CN" altLang="en-US" b="1" dirty="0">
                <a:cs typeface="Arial" panose="020B0604020202020204" pitchFamily="34" charset="0"/>
              </a:rPr>
              <a:t>使用非线性激活函数，然后是 </a:t>
            </a:r>
            <a:r>
              <a:rPr lang="en-US" altLang="zh-CN" b="1" dirty="0" err="1">
                <a:cs typeface="Arial" panose="020B0604020202020204" pitchFamily="34" charset="0"/>
              </a:rPr>
              <a:t>softmax</a:t>
            </a:r>
            <a:r>
              <a:rPr lang="en-US" altLang="zh-CN" b="1" dirty="0">
                <a:cs typeface="Arial" panose="020B0604020202020204" pitchFamily="34" charset="0"/>
              </a:rPr>
              <a:t> </a:t>
            </a:r>
            <a:r>
              <a:rPr lang="zh-CN" altLang="en-US" b="1" dirty="0">
                <a:cs typeface="Arial" panose="020B0604020202020204" pitchFamily="34" charset="0"/>
              </a:rPr>
              <a:t>作为输出层激活函数。</a:t>
            </a:r>
            <a:endParaRPr lang="zh-CN" altLang="en-US" dirty="0">
              <a:cs typeface="Arial" panose="020B0604020202020204" pitchFamily="34" charset="0"/>
            </a:endParaRPr>
          </a:p>
          <a:p>
            <a:endParaRPr lang="en-US" dirty="0"/>
          </a:p>
        </p:txBody>
      </p:sp>
      <p:sp>
        <p:nvSpPr>
          <p:cNvPr id="4" name="Slide Number Placeholder 3">
            <a:extLst>
              <a:ext uri="{FF2B5EF4-FFF2-40B4-BE49-F238E27FC236}">
                <a16:creationId xmlns="" xmlns:a16="http://schemas.microsoft.com/office/drawing/2014/main" id="{2F144C6F-9DAD-4A9E-A122-8E6926C71BFC}"/>
              </a:ext>
            </a:extLst>
          </p:cNvPr>
          <p:cNvSpPr>
            <a:spLocks noGrp="1"/>
          </p:cNvSpPr>
          <p:nvPr>
            <p:ph type="sldNum" sz="quarter" idx="10"/>
          </p:nvPr>
        </p:nvSpPr>
        <p:spPr/>
        <p:txBody>
          <a:bodyPr/>
          <a:lstStyle/>
          <a:p>
            <a:pPr>
              <a:defRPr/>
            </a:pPr>
            <a:fld id="{3209C3FB-4AD6-4B36-A2A7-63E869CCBCB1}" type="slidenum">
              <a:rPr lang="zh-CN" altLang="en-US" smtClean="0"/>
              <a:t>69</a:t>
            </a:fld>
            <a:endParaRPr lang="en-US" altLang="zh-CN"/>
          </a:p>
        </p:txBody>
      </p:sp>
    </p:spTree>
    <p:extLst>
      <p:ext uri="{BB962C8B-B14F-4D97-AF65-F5344CB8AC3E}">
        <p14:creationId xmlns:p14="http://schemas.microsoft.com/office/powerpoint/2010/main" val="3418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6F9686-14BC-41D4-8202-9E620FE0B781}"/>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概念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[1,2,3]</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0721A782-66A6-4BF5-BD84-B6D834ED59D9}"/>
              </a:ext>
            </a:extLst>
          </p:cNvPr>
          <p:cNvSpPr>
            <a:spLocks noGrp="1"/>
          </p:cNvSpPr>
          <p:nvPr>
            <p:ph idx="1"/>
          </p:nvPr>
        </p:nvSpPr>
        <p:spPr/>
        <p:txBody>
          <a:bodyPr/>
          <a:lstStyle/>
          <a:p>
            <a:r>
              <a:rPr lang="zh-CN" altLang="en-US" dirty="0">
                <a:cs typeface="Arial" panose="020B0604020202020204" pitchFamily="34" charset="0"/>
              </a:rPr>
              <a:t>生物神经元（也称为神经细胞）或简称为</a:t>
            </a:r>
          </a:p>
          <a:p>
            <a:r>
              <a:rPr lang="zh-CN" altLang="en-US" dirty="0">
                <a:cs typeface="Arial" panose="020B0604020202020204" pitchFamily="34" charset="0"/>
              </a:rPr>
              <a:t>神经元是大脑和神经系统的基本单位，</a:t>
            </a:r>
          </a:p>
          <a:p>
            <a:r>
              <a:rPr lang="zh-CN" altLang="en-US" dirty="0">
                <a:cs typeface="Arial" panose="020B0604020202020204" pitchFamily="34" charset="0"/>
              </a:rPr>
              <a:t>是负责通过树突接收来自外部世界的感官</a:t>
            </a:r>
          </a:p>
          <a:p>
            <a:r>
              <a:rPr lang="zh-CN" altLang="en-US" dirty="0">
                <a:cs typeface="Arial" panose="020B0604020202020204" pitchFamily="34" charset="0"/>
              </a:rPr>
              <a:t>输入，对其进行处理并通过轴突</a:t>
            </a:r>
          </a:p>
          <a:p>
            <a:r>
              <a:rPr lang="zh-CN" altLang="en-US" dirty="0">
                <a:cs typeface="Arial" panose="020B0604020202020204" pitchFamily="34" charset="0"/>
              </a:rPr>
              <a:t>给出输出的细胞。</a:t>
            </a:r>
          </a:p>
          <a:p>
            <a:r>
              <a:rPr lang="zh-CN" altLang="en-US" dirty="0">
                <a:cs typeface="Arial" panose="020B0604020202020204" pitchFamily="34" charset="0"/>
              </a:rPr>
              <a:t>轴突 </a:t>
            </a:r>
            <a:r>
              <a:rPr lang="en-US" altLang="zh-CN" dirty="0">
                <a:cs typeface="Arial" panose="020B0604020202020204" pitchFamily="34" charset="0"/>
              </a:rPr>
              <a:t>/'</a:t>
            </a:r>
            <a:r>
              <a:rPr lang="en-US" altLang="zh-CN" dirty="0" err="1">
                <a:cs typeface="Arial" panose="020B0604020202020204" pitchFamily="34" charset="0"/>
              </a:rPr>
              <a:t>ækson</a:t>
            </a:r>
            <a:r>
              <a:rPr lang="en-US" altLang="zh-CN" dirty="0">
                <a:cs typeface="Arial" panose="020B0604020202020204" pitchFamily="34" charset="0"/>
              </a:rPr>
              <a:t>/</a:t>
            </a:r>
            <a:r>
              <a:rPr lang="zh-CN" altLang="en-US" dirty="0">
                <a:cs typeface="Arial" panose="020B0604020202020204" pitchFamily="34" charset="0"/>
              </a:rPr>
              <a:t>：它是一个长而薄的管状结构，</a:t>
            </a:r>
          </a:p>
          <a:p>
            <a:r>
              <a:rPr lang="zh-CN" altLang="en-US" dirty="0">
                <a:cs typeface="Arial" panose="020B0604020202020204" pitchFamily="34" charset="0"/>
              </a:rPr>
              <a:t>工作原理类似于传输线</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D81EB4CC-D19C-4C51-8C9E-C72DBC9F3D65}"/>
              </a:ext>
            </a:extLst>
          </p:cNvPr>
          <p:cNvSpPr>
            <a:spLocks noGrp="1"/>
          </p:cNvSpPr>
          <p:nvPr>
            <p:ph type="sldNum" sz="quarter" idx="10"/>
          </p:nvPr>
        </p:nvSpPr>
        <p:spPr/>
        <p:txBody>
          <a:bodyPr/>
          <a:lstStyle/>
          <a:p>
            <a:pPr>
              <a:defRPr/>
            </a:pPr>
            <a:fld id="{3209C3FB-4AD6-4B36-A2A7-63E869CCBCB1}" type="slidenum">
              <a:rPr lang="zh-CN" altLang="en-US" smtClean="0"/>
              <a:t>7</a:t>
            </a:fld>
            <a:endParaRPr lang="en-US" altLang="zh-CN"/>
          </a:p>
        </p:txBody>
      </p:sp>
    </p:spTree>
    <p:extLst>
      <p:ext uri="{BB962C8B-B14F-4D97-AF65-F5344CB8AC3E}">
        <p14:creationId xmlns:p14="http://schemas.microsoft.com/office/powerpoint/2010/main" val="87738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60EED1-E217-4F06-9DD9-6ACC8A44D912}"/>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多层感知机</a:t>
            </a:r>
          </a:p>
          <a:p>
            <a:endParaRPr lang="en-US" dirty="0"/>
          </a:p>
        </p:txBody>
      </p:sp>
      <p:sp>
        <p:nvSpPr>
          <p:cNvPr id="3" name="Content Placeholder 2">
            <a:extLst>
              <a:ext uri="{FF2B5EF4-FFF2-40B4-BE49-F238E27FC236}">
                <a16:creationId xmlns="" xmlns:a16="http://schemas.microsoft.com/office/drawing/2014/main" id="{32B3F911-6510-4EA0-AF1E-E34482BA1AEE}"/>
              </a:ext>
            </a:extLst>
          </p:cNvPr>
          <p:cNvSpPr>
            <a:spLocks noGrp="1"/>
          </p:cNvSpPr>
          <p:nvPr>
            <p:ph idx="1"/>
          </p:nvPr>
        </p:nvSpPr>
        <p:spPr/>
        <p:txBody>
          <a:bodyPr/>
          <a:lstStyle/>
          <a:p>
            <a:r>
              <a:rPr lang="zh-CN" altLang="en-US" dirty="0">
                <a:cs typeface="Arial" panose="020B0604020202020204" pitchFamily="34" charset="0"/>
              </a:rPr>
              <a:t>✓ 多层感知机的优点</a:t>
            </a:r>
          </a:p>
          <a:p>
            <a:r>
              <a:rPr lang="zh-CN" altLang="en-US" dirty="0">
                <a:cs typeface="Arial" panose="020B0604020202020204" pitchFamily="34" charset="0"/>
              </a:rPr>
              <a:t>用于深度学习 </a:t>
            </a:r>
            <a:r>
              <a:rPr lang="en-US" altLang="zh-CN" dirty="0">
                <a:cs typeface="Arial" panose="020B0604020202020204" pitchFamily="34" charset="0"/>
              </a:rPr>
              <a:t>[</a:t>
            </a:r>
            <a:r>
              <a:rPr lang="zh-CN" altLang="en-US" dirty="0">
                <a:cs typeface="Arial" panose="020B0604020202020204" pitchFamily="34" charset="0"/>
              </a:rPr>
              <a:t>由于存在密集的全连接层和反向传播</a:t>
            </a:r>
            <a:r>
              <a:rPr lang="en-US" altLang="zh-CN" dirty="0">
                <a:cs typeface="Arial" panose="020B0604020202020204" pitchFamily="34" charset="0"/>
              </a:rPr>
              <a:t>]</a:t>
            </a:r>
          </a:p>
          <a:p>
            <a:r>
              <a:rPr lang="en-US" altLang="zh-CN" dirty="0">
                <a:cs typeface="Arial" panose="020B0604020202020204" pitchFamily="34" charset="0"/>
              </a:rPr>
              <a:t>✓ </a:t>
            </a:r>
            <a:r>
              <a:rPr lang="zh-CN" altLang="en-US" dirty="0">
                <a:cs typeface="Arial" panose="020B0604020202020204" pitchFamily="34" charset="0"/>
              </a:rPr>
              <a:t>多层感知机的缺点</a:t>
            </a:r>
          </a:p>
          <a:p>
            <a:r>
              <a:rPr lang="zh-CN" altLang="en-US" dirty="0">
                <a:cs typeface="Arial" panose="020B0604020202020204" pitchFamily="34" charset="0"/>
              </a:rPr>
              <a:t>设计和维护相对复杂</a:t>
            </a:r>
          </a:p>
          <a:p>
            <a:r>
              <a:rPr lang="zh-CN" altLang="en-US" dirty="0">
                <a:cs typeface="Arial" panose="020B0604020202020204" pitchFamily="34" charset="0"/>
              </a:rPr>
              <a:t>相对较慢（取决于隐藏层的数量）</a:t>
            </a:r>
          </a:p>
          <a:p>
            <a:endParaRPr lang="en-US" dirty="0"/>
          </a:p>
        </p:txBody>
      </p:sp>
      <p:sp>
        <p:nvSpPr>
          <p:cNvPr id="4" name="Slide Number Placeholder 3">
            <a:extLst>
              <a:ext uri="{FF2B5EF4-FFF2-40B4-BE49-F238E27FC236}">
                <a16:creationId xmlns="" xmlns:a16="http://schemas.microsoft.com/office/drawing/2014/main" id="{BE0742EE-0964-421C-9306-7C1088EB7CAE}"/>
              </a:ext>
            </a:extLst>
          </p:cNvPr>
          <p:cNvSpPr>
            <a:spLocks noGrp="1"/>
          </p:cNvSpPr>
          <p:nvPr>
            <p:ph type="sldNum" sz="quarter" idx="10"/>
          </p:nvPr>
        </p:nvSpPr>
        <p:spPr/>
        <p:txBody>
          <a:bodyPr/>
          <a:lstStyle/>
          <a:p>
            <a:pPr>
              <a:defRPr/>
            </a:pPr>
            <a:fld id="{3209C3FB-4AD6-4B36-A2A7-63E869CCBCB1}" type="slidenum">
              <a:rPr lang="zh-CN" altLang="en-US" smtClean="0"/>
              <a:t>70</a:t>
            </a:fld>
            <a:endParaRPr lang="en-US" altLang="zh-CN"/>
          </a:p>
        </p:txBody>
      </p:sp>
    </p:spTree>
    <p:extLst>
      <p:ext uri="{BB962C8B-B14F-4D97-AF65-F5344CB8AC3E}">
        <p14:creationId xmlns:p14="http://schemas.microsoft.com/office/powerpoint/2010/main" val="279190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C75E59-F8B7-4A66-A80C-52C890CDEBCA}"/>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多层感知机</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2A887087-1055-4FD9-A44F-99D8E77098DC}"/>
              </a:ext>
            </a:extLst>
          </p:cNvPr>
          <p:cNvSpPr>
            <a:spLocks noGrp="1"/>
          </p:cNvSpPr>
          <p:nvPr>
            <p:ph idx="1"/>
          </p:nvPr>
        </p:nvSpPr>
        <p:spPr/>
        <p:txBody>
          <a:bodyPr/>
          <a:lstStyle/>
          <a:p>
            <a:r>
              <a:rPr lang="zh-CN" altLang="en-US" b="1" dirty="0">
                <a:cs typeface="Arial" panose="020B0604020202020204" pitchFamily="34" charset="0"/>
              </a:rPr>
              <a:t>多层感知机的应用</a:t>
            </a:r>
            <a:endParaRPr lang="zh-CN" altLang="en-US" dirty="0">
              <a:cs typeface="Arial" panose="020B0604020202020204" pitchFamily="34" charset="0"/>
            </a:endParaRPr>
          </a:p>
          <a:p>
            <a:r>
              <a:rPr lang="zh-CN" altLang="en-US" dirty="0">
                <a:cs typeface="Arial" panose="020B0604020202020204" pitchFamily="34" charset="0"/>
              </a:rPr>
              <a:t>语音识别</a:t>
            </a:r>
          </a:p>
          <a:p>
            <a:r>
              <a:rPr lang="zh-CN" altLang="en-US" dirty="0">
                <a:cs typeface="Arial" panose="020B0604020202020204" pitchFamily="34" charset="0"/>
              </a:rPr>
              <a:t>机器翻译</a:t>
            </a:r>
          </a:p>
          <a:p>
            <a:r>
              <a:rPr lang="zh-CN" altLang="en-US" dirty="0">
                <a:cs typeface="Arial" panose="020B0604020202020204" pitchFamily="34" charset="0"/>
              </a:rPr>
              <a:t>复杂</a:t>
            </a:r>
            <a:r>
              <a:rPr lang="zh-CN" altLang="en-US" dirty="0" smtClean="0">
                <a:cs typeface="Arial" panose="020B0604020202020204" pitchFamily="34" charset="0"/>
              </a:rPr>
              <a:t>分类</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9BA09C5B-1409-4E30-A4E2-B3DCC54F5DC0}"/>
              </a:ext>
            </a:extLst>
          </p:cNvPr>
          <p:cNvSpPr>
            <a:spLocks noGrp="1"/>
          </p:cNvSpPr>
          <p:nvPr>
            <p:ph type="sldNum" sz="quarter" idx="10"/>
          </p:nvPr>
        </p:nvSpPr>
        <p:spPr/>
        <p:txBody>
          <a:bodyPr/>
          <a:lstStyle/>
          <a:p>
            <a:pPr>
              <a:defRPr/>
            </a:pPr>
            <a:fld id="{3209C3FB-4AD6-4B36-A2A7-63E869CCBCB1}" type="slidenum">
              <a:rPr lang="zh-CN" altLang="en-US" smtClean="0"/>
              <a:t>71</a:t>
            </a:fld>
            <a:endParaRPr lang="en-US" altLang="zh-CN"/>
          </a:p>
        </p:txBody>
      </p:sp>
      <p:pic>
        <p:nvPicPr>
          <p:cNvPr id="5" name="图片 4"/>
          <p:cNvPicPr>
            <a:picLocks noChangeAspect="1"/>
          </p:cNvPicPr>
          <p:nvPr/>
        </p:nvPicPr>
        <p:blipFill>
          <a:blip r:embed="rId2"/>
          <a:stretch>
            <a:fillRect/>
          </a:stretch>
        </p:blipFill>
        <p:spPr>
          <a:xfrm>
            <a:off x="2634617" y="1494526"/>
            <a:ext cx="5801535" cy="3134162"/>
          </a:xfrm>
          <a:prstGeom prst="rect">
            <a:avLst/>
          </a:prstGeom>
        </p:spPr>
      </p:pic>
    </p:spTree>
    <p:extLst>
      <p:ext uri="{BB962C8B-B14F-4D97-AF65-F5344CB8AC3E}">
        <p14:creationId xmlns:p14="http://schemas.microsoft.com/office/powerpoint/2010/main" val="205482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8AAC4E-33D8-46CC-BA46-3102D120013B}"/>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输入</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输出</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输入层</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第一隐藏层</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第二输出层</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输出层</a:t>
            </a:r>
          </a:p>
          <a:p>
            <a:endParaRPr lang="en-US" dirty="0"/>
          </a:p>
        </p:txBody>
      </p:sp>
      <p:sp>
        <p:nvSpPr>
          <p:cNvPr id="3" name="Content Placeholder 2">
            <a:extLst>
              <a:ext uri="{FF2B5EF4-FFF2-40B4-BE49-F238E27FC236}">
                <a16:creationId xmlns="" xmlns:a16="http://schemas.microsoft.com/office/drawing/2014/main" id="{25F0A34A-5574-4CC9-9F34-0D33FEA8A1F0}"/>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7A0950A1-4639-46C1-A9B7-3858CED23EFD}"/>
              </a:ext>
            </a:extLst>
          </p:cNvPr>
          <p:cNvSpPr>
            <a:spLocks noGrp="1"/>
          </p:cNvSpPr>
          <p:nvPr>
            <p:ph type="sldNum" sz="quarter" idx="10"/>
          </p:nvPr>
        </p:nvSpPr>
        <p:spPr/>
        <p:txBody>
          <a:bodyPr/>
          <a:lstStyle/>
          <a:p>
            <a:pPr>
              <a:defRPr/>
            </a:pPr>
            <a:fld id="{3209C3FB-4AD6-4B36-A2A7-63E869CCBCB1}" type="slidenum">
              <a:rPr lang="zh-CN" altLang="en-US" smtClean="0"/>
              <a:t>72</a:t>
            </a:fld>
            <a:endParaRPr lang="en-US" altLang="zh-CN"/>
          </a:p>
        </p:txBody>
      </p:sp>
      <p:pic>
        <p:nvPicPr>
          <p:cNvPr id="5" name="图片 4"/>
          <p:cNvPicPr>
            <a:picLocks noChangeAspect="1"/>
          </p:cNvPicPr>
          <p:nvPr/>
        </p:nvPicPr>
        <p:blipFill>
          <a:blip r:embed="rId2"/>
          <a:stretch>
            <a:fillRect/>
          </a:stretch>
        </p:blipFill>
        <p:spPr>
          <a:xfrm>
            <a:off x="0" y="196469"/>
            <a:ext cx="9144000" cy="4750561"/>
          </a:xfrm>
          <a:prstGeom prst="rect">
            <a:avLst/>
          </a:prstGeom>
        </p:spPr>
      </p:pic>
    </p:spTree>
    <p:extLst>
      <p:ext uri="{BB962C8B-B14F-4D97-AF65-F5344CB8AC3E}">
        <p14:creationId xmlns:p14="http://schemas.microsoft.com/office/powerpoint/2010/main" val="179025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42B5B7-EA87-4C21-AFED-EBFED7ED49E1}"/>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反向传播算法</a:t>
            </a:r>
          </a:p>
          <a:p>
            <a:endParaRPr lang="en-US" dirty="0"/>
          </a:p>
        </p:txBody>
      </p:sp>
      <p:sp>
        <p:nvSpPr>
          <p:cNvPr id="3" name="Content Placeholder 2">
            <a:extLst>
              <a:ext uri="{FF2B5EF4-FFF2-40B4-BE49-F238E27FC236}">
                <a16:creationId xmlns="" xmlns:a16="http://schemas.microsoft.com/office/drawing/2014/main" id="{09511571-9E30-4046-94EC-648045B80E6A}"/>
              </a:ext>
            </a:extLst>
          </p:cNvPr>
          <p:cNvSpPr>
            <a:spLocks noGrp="1"/>
          </p:cNvSpPr>
          <p:nvPr>
            <p:ph idx="1"/>
          </p:nvPr>
        </p:nvSpPr>
        <p:spPr/>
        <p:txBody>
          <a:bodyPr/>
          <a:lstStyle/>
          <a:p>
            <a:r>
              <a:rPr lang="zh-CN" altLang="en-US" sz="2800" b="1" dirty="0">
                <a:cs typeface="Arial" panose="020B0604020202020204" pitchFamily="34" charset="0"/>
              </a:rPr>
              <a:t>反向传播</a:t>
            </a:r>
            <a:r>
              <a:rPr lang="zh-CN" altLang="en-US" sz="2800" dirty="0">
                <a:cs typeface="Arial" panose="020B0604020202020204" pitchFamily="34" charset="0"/>
              </a:rPr>
              <a:t>是一种用于训练多层神经网络的算法，由</a:t>
            </a:r>
            <a:br>
              <a:rPr lang="zh-CN" altLang="en-US" sz="2800" dirty="0">
                <a:cs typeface="Arial" panose="020B0604020202020204" pitchFamily="34" charset="0"/>
              </a:rPr>
            </a:br>
            <a:r>
              <a:rPr lang="en-US" altLang="zh-CN" sz="2800" b="1" dirty="0">
                <a:cs typeface="Arial" panose="020B0604020202020204" pitchFamily="34" charset="0"/>
              </a:rPr>
              <a:t>Geoffrey Hinton</a:t>
            </a:r>
            <a:r>
              <a:rPr lang="zh-CN" altLang="en-US" sz="2800" dirty="0">
                <a:cs typeface="Arial" panose="020B0604020202020204" pitchFamily="34" charset="0"/>
              </a:rPr>
              <a:t> 与 </a:t>
            </a:r>
            <a:r>
              <a:rPr lang="en-US" altLang="zh-CN" sz="2800" dirty="0">
                <a:cs typeface="Arial" panose="020B0604020202020204" pitchFamily="34" charset="0"/>
              </a:rPr>
              <a:t>David </a:t>
            </a:r>
            <a:r>
              <a:rPr lang="en-US" altLang="zh-CN" sz="2800" dirty="0" err="1">
                <a:cs typeface="Arial" panose="020B0604020202020204" pitchFamily="34" charset="0"/>
              </a:rPr>
              <a:t>Rumelhart</a:t>
            </a:r>
            <a:r>
              <a:rPr lang="en-US" altLang="zh-CN" sz="2800" dirty="0">
                <a:cs typeface="Arial" panose="020B0604020202020204" pitchFamily="34" charset="0"/>
              </a:rPr>
              <a:t> </a:t>
            </a:r>
            <a:r>
              <a:rPr lang="zh-CN" altLang="en-US" sz="2800" dirty="0">
                <a:cs typeface="Arial" panose="020B0604020202020204" pitchFamily="34" charset="0"/>
              </a:rPr>
              <a:t>和 </a:t>
            </a:r>
            <a:r>
              <a:rPr lang="en-US" altLang="zh-CN" sz="2800" dirty="0">
                <a:cs typeface="Arial" panose="020B0604020202020204" pitchFamily="34" charset="0"/>
              </a:rPr>
              <a:t>Ronald Williams </a:t>
            </a:r>
            <a:r>
              <a:rPr lang="zh-CN" altLang="en-US" sz="2800" dirty="0">
                <a:cs typeface="Arial" panose="020B0604020202020204" pitchFamily="34" charset="0"/>
              </a:rPr>
              <a:t>于 </a:t>
            </a:r>
            <a:r>
              <a:rPr lang="en-US" altLang="zh-CN" sz="2800" dirty="0">
                <a:cs typeface="Arial" panose="020B0604020202020204" pitchFamily="34" charset="0"/>
              </a:rPr>
              <a:t>1986 </a:t>
            </a:r>
            <a:r>
              <a:rPr lang="zh-CN" altLang="en-US" sz="2800" dirty="0">
                <a:cs typeface="Arial" panose="020B0604020202020204" pitchFamily="34" charset="0"/>
              </a:rPr>
              <a:t>年开发。</a:t>
            </a:r>
          </a:p>
          <a:p>
            <a:r>
              <a:rPr lang="zh-CN" altLang="en-US" sz="2800" dirty="0">
                <a:cs typeface="Arial" panose="020B0604020202020204" pitchFamily="34" charset="0"/>
              </a:rPr>
              <a:t>它基于以下思想：</a:t>
            </a:r>
          </a:p>
          <a:p>
            <a:pPr lvl="1"/>
            <a:r>
              <a:rPr lang="zh-CN" altLang="en-US" i="1" dirty="0"/>
              <a:t>将误差从输出层传播回输入层</a:t>
            </a:r>
            <a:endParaRPr lang="zh-CN" altLang="en-US" dirty="0"/>
          </a:p>
          <a:p>
            <a:pPr lvl="1"/>
            <a:r>
              <a:rPr lang="zh-CN" altLang="en-US" i="1" dirty="0"/>
              <a:t>相应地调整连接的权重</a:t>
            </a:r>
            <a:endParaRPr lang="en-US" dirty="0"/>
          </a:p>
        </p:txBody>
      </p:sp>
      <p:sp>
        <p:nvSpPr>
          <p:cNvPr id="4" name="Slide Number Placeholder 3">
            <a:extLst>
              <a:ext uri="{FF2B5EF4-FFF2-40B4-BE49-F238E27FC236}">
                <a16:creationId xmlns="" xmlns:a16="http://schemas.microsoft.com/office/drawing/2014/main" id="{C5BC739B-54E2-4A01-A2C2-DAED5DC0CE64}"/>
              </a:ext>
            </a:extLst>
          </p:cNvPr>
          <p:cNvSpPr>
            <a:spLocks noGrp="1"/>
          </p:cNvSpPr>
          <p:nvPr>
            <p:ph type="sldNum" sz="quarter" idx="10"/>
          </p:nvPr>
        </p:nvSpPr>
        <p:spPr/>
        <p:txBody>
          <a:bodyPr/>
          <a:lstStyle/>
          <a:p>
            <a:pPr>
              <a:defRPr/>
            </a:pPr>
            <a:fld id="{3209C3FB-4AD6-4B36-A2A7-63E869CCBCB1}" type="slidenum">
              <a:rPr lang="zh-CN" altLang="en-US" smtClean="0"/>
              <a:t>73</a:t>
            </a:fld>
            <a:endParaRPr lang="en-US" altLang="zh-CN"/>
          </a:p>
        </p:txBody>
      </p:sp>
    </p:spTree>
    <p:extLst>
      <p:ext uri="{BB962C8B-B14F-4D97-AF65-F5344CB8AC3E}">
        <p14:creationId xmlns:p14="http://schemas.microsoft.com/office/powerpoint/2010/main" val="265136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DF6F45-18DB-4CD5-A612-8BE9CDF40B98}"/>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卷积神经网络</a:t>
            </a:r>
          </a:p>
          <a:p>
            <a:endParaRPr lang="en-US" dirty="0"/>
          </a:p>
        </p:txBody>
      </p:sp>
      <p:sp>
        <p:nvSpPr>
          <p:cNvPr id="3" name="Content Placeholder 2">
            <a:extLst>
              <a:ext uri="{FF2B5EF4-FFF2-40B4-BE49-F238E27FC236}">
                <a16:creationId xmlns="" xmlns:a16="http://schemas.microsoft.com/office/drawing/2014/main" id="{AD5554E4-4B45-403B-9F15-BC43D002AA0B}"/>
              </a:ext>
            </a:extLst>
          </p:cNvPr>
          <p:cNvSpPr>
            <a:spLocks noGrp="1"/>
          </p:cNvSpPr>
          <p:nvPr>
            <p:ph idx="1"/>
          </p:nvPr>
        </p:nvSpPr>
        <p:spPr/>
        <p:txBody>
          <a:bodyPr/>
          <a:lstStyle/>
          <a:p>
            <a:r>
              <a:rPr lang="zh-CN" altLang="en-US" b="1" dirty="0">
                <a:cs typeface="Arial" panose="020B0604020202020204" pitchFamily="34" charset="0"/>
              </a:rPr>
              <a:t>卷积</a:t>
            </a:r>
            <a:r>
              <a:rPr lang="zh-CN" altLang="en-US" dirty="0">
                <a:cs typeface="Arial" panose="020B0604020202020204" pitchFamily="34" charset="0"/>
              </a:rPr>
              <a:t>神经网络：</a:t>
            </a:r>
          </a:p>
          <a:p>
            <a:r>
              <a:rPr lang="zh-CN" altLang="en-US" dirty="0">
                <a:cs typeface="Arial" panose="020B0604020202020204" pitchFamily="34" charset="0"/>
              </a:rPr>
              <a:t>深度神经网络架构，广泛应用于图像处理，其特点是具有卷积层，这些层将窗口在输入上移动，节点共享权重，将（通常是图像）输入抽象为特征图</a:t>
            </a:r>
            <a:endParaRPr lang="en-US" dirty="0"/>
          </a:p>
        </p:txBody>
      </p:sp>
      <p:sp>
        <p:nvSpPr>
          <p:cNvPr id="4" name="Slide Number Placeholder 3">
            <a:extLst>
              <a:ext uri="{FF2B5EF4-FFF2-40B4-BE49-F238E27FC236}">
                <a16:creationId xmlns="" xmlns:a16="http://schemas.microsoft.com/office/drawing/2014/main" id="{53BA07AE-FD55-4869-B38E-20837FB1FD7A}"/>
              </a:ext>
            </a:extLst>
          </p:cNvPr>
          <p:cNvSpPr>
            <a:spLocks noGrp="1"/>
          </p:cNvSpPr>
          <p:nvPr>
            <p:ph type="sldNum" sz="quarter" idx="10"/>
          </p:nvPr>
        </p:nvSpPr>
        <p:spPr/>
        <p:txBody>
          <a:bodyPr/>
          <a:lstStyle/>
          <a:p>
            <a:pPr>
              <a:defRPr/>
            </a:pPr>
            <a:fld id="{3209C3FB-4AD6-4B36-A2A7-63E869CCBCB1}" type="slidenum">
              <a:rPr lang="zh-CN" altLang="en-US" smtClean="0"/>
              <a:t>74</a:t>
            </a:fld>
            <a:endParaRPr lang="en-US" altLang="zh-CN"/>
          </a:p>
        </p:txBody>
      </p:sp>
    </p:spTree>
    <p:extLst>
      <p:ext uri="{BB962C8B-B14F-4D97-AF65-F5344CB8AC3E}">
        <p14:creationId xmlns:p14="http://schemas.microsoft.com/office/powerpoint/2010/main" val="4280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3ECBF5-15AF-4F2F-B54B-A215CD75911A}"/>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卷积神经网络</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CCDD9C43-672C-472A-846E-B1F648E8CBD2}"/>
              </a:ext>
            </a:extLst>
          </p:cNvPr>
          <p:cNvSpPr>
            <a:spLocks noGrp="1"/>
          </p:cNvSpPr>
          <p:nvPr>
            <p:ph idx="1"/>
          </p:nvPr>
        </p:nvSpPr>
        <p:spPr/>
        <p:txBody>
          <a:bodyPr/>
          <a:lstStyle/>
          <a:p>
            <a:r>
              <a:rPr lang="zh-CN" altLang="en-US" b="1" dirty="0">
                <a:cs typeface="Arial" panose="020B0604020202020204" pitchFamily="34" charset="0"/>
              </a:rPr>
              <a:t>卷积神经网络的应用</a:t>
            </a:r>
            <a:endParaRPr lang="zh-CN" altLang="en-US" dirty="0">
              <a:cs typeface="Arial" panose="020B0604020202020204" pitchFamily="34" charset="0"/>
            </a:endParaRPr>
          </a:p>
          <a:p>
            <a:r>
              <a:rPr lang="zh-CN" altLang="en-US" dirty="0">
                <a:cs typeface="Arial" panose="020B0604020202020204" pitchFamily="34" charset="0"/>
              </a:rPr>
              <a:t>图像处理</a:t>
            </a:r>
          </a:p>
          <a:p>
            <a:r>
              <a:rPr lang="zh-CN" altLang="en-US" dirty="0">
                <a:cs typeface="Arial" panose="020B0604020202020204" pitchFamily="34" charset="0"/>
              </a:rPr>
              <a:t>计算机视觉</a:t>
            </a:r>
          </a:p>
          <a:p>
            <a:r>
              <a:rPr lang="zh-CN" altLang="en-US" dirty="0">
                <a:cs typeface="Arial" panose="020B0604020202020204" pitchFamily="34" charset="0"/>
              </a:rPr>
              <a:t>语音识别</a:t>
            </a:r>
          </a:p>
          <a:p>
            <a:r>
              <a:rPr lang="zh-CN" altLang="en-US" dirty="0">
                <a:cs typeface="Arial" panose="020B0604020202020204" pitchFamily="34" charset="0"/>
              </a:rPr>
              <a:t>机器翻译</a:t>
            </a:r>
          </a:p>
          <a:p>
            <a:endParaRPr lang="en-US" dirty="0"/>
          </a:p>
        </p:txBody>
      </p:sp>
      <p:sp>
        <p:nvSpPr>
          <p:cNvPr id="4" name="Slide Number Placeholder 3">
            <a:extLst>
              <a:ext uri="{FF2B5EF4-FFF2-40B4-BE49-F238E27FC236}">
                <a16:creationId xmlns="" xmlns:a16="http://schemas.microsoft.com/office/drawing/2014/main" id="{62A63441-EAAA-476F-8DD7-8291AC7945A8}"/>
              </a:ext>
            </a:extLst>
          </p:cNvPr>
          <p:cNvSpPr>
            <a:spLocks noGrp="1"/>
          </p:cNvSpPr>
          <p:nvPr>
            <p:ph type="sldNum" sz="quarter" idx="10"/>
          </p:nvPr>
        </p:nvSpPr>
        <p:spPr/>
        <p:txBody>
          <a:bodyPr/>
          <a:lstStyle/>
          <a:p>
            <a:pPr>
              <a:defRPr/>
            </a:pPr>
            <a:fld id="{3209C3FB-4AD6-4B36-A2A7-63E869CCBCB1}" type="slidenum">
              <a:rPr lang="zh-CN" altLang="en-US" smtClean="0"/>
              <a:t>75</a:t>
            </a:fld>
            <a:endParaRPr lang="en-US" altLang="zh-CN"/>
          </a:p>
        </p:txBody>
      </p:sp>
    </p:spTree>
    <p:extLst>
      <p:ext uri="{BB962C8B-B14F-4D97-AF65-F5344CB8AC3E}">
        <p14:creationId xmlns:p14="http://schemas.microsoft.com/office/powerpoint/2010/main" val="366956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CEC729-BDA4-482B-9405-6AAF4A1C4575}"/>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卷积</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神经网络</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BCBA9024-A129-4636-8A67-1E457E2903AA}"/>
              </a:ext>
            </a:extLst>
          </p:cNvPr>
          <p:cNvSpPr>
            <a:spLocks noGrp="1"/>
          </p:cNvSpPr>
          <p:nvPr>
            <p:ph idx="1"/>
          </p:nvPr>
        </p:nvSpPr>
        <p:spPr/>
        <p:txBody>
          <a:bodyPr/>
          <a:lstStyle/>
          <a:p>
            <a:r>
              <a:rPr lang="zh-CN" altLang="en-US" dirty="0">
                <a:cs typeface="Arial" panose="020B0604020202020204" pitchFamily="34" charset="0"/>
              </a:rPr>
              <a:t>卷积神经网络包含神经元的</a:t>
            </a:r>
            <a:r>
              <a:rPr lang="zh-CN" altLang="en-US" b="1" dirty="0">
                <a:cs typeface="Arial" panose="020B0604020202020204" pitchFamily="34" charset="0"/>
              </a:rPr>
              <a:t>三维</a:t>
            </a:r>
            <a:r>
              <a:rPr lang="zh-CN" altLang="en-US" dirty="0">
                <a:cs typeface="Arial" panose="020B0604020202020204" pitchFamily="34" charset="0"/>
              </a:rPr>
              <a:t>排列，</a:t>
            </a:r>
            <a:r>
              <a:rPr lang="zh-CN" altLang="en-US" b="1" dirty="0">
                <a:cs typeface="Arial" panose="020B0604020202020204" pitchFamily="34" charset="0"/>
              </a:rPr>
              <a:t>而不是</a:t>
            </a:r>
            <a:r>
              <a:rPr lang="zh-CN" altLang="en-US" dirty="0">
                <a:cs typeface="Arial" panose="020B0604020202020204" pitchFamily="34" charset="0"/>
              </a:rPr>
              <a:t>标准的</a:t>
            </a:r>
            <a:r>
              <a:rPr lang="zh-CN" altLang="en-US" b="1" dirty="0">
                <a:cs typeface="Arial" panose="020B0604020202020204" pitchFamily="34" charset="0"/>
              </a:rPr>
              <a:t>二维</a:t>
            </a:r>
            <a:r>
              <a:rPr lang="zh-CN" altLang="en-US" dirty="0">
                <a:cs typeface="Arial" panose="020B0604020202020204" pitchFamily="34" charset="0"/>
              </a:rPr>
              <a:t>数组。</a:t>
            </a:r>
          </a:p>
          <a:p>
            <a:r>
              <a:rPr lang="zh-CN" altLang="en-US" b="1" dirty="0">
                <a:cs typeface="Arial" panose="020B0604020202020204" pitchFamily="34" charset="0"/>
              </a:rPr>
              <a:t>第一层</a:t>
            </a:r>
            <a:r>
              <a:rPr lang="zh-CN" altLang="en-US" dirty="0">
                <a:cs typeface="Arial" panose="020B0604020202020204" pitchFamily="34" charset="0"/>
              </a:rPr>
              <a:t>称为</a:t>
            </a:r>
            <a:r>
              <a:rPr lang="zh-CN" altLang="en-US" b="1" dirty="0">
                <a:cs typeface="Arial" panose="020B0604020202020204" pitchFamily="34" charset="0"/>
              </a:rPr>
              <a:t>卷积层</a:t>
            </a:r>
            <a:r>
              <a:rPr lang="zh-CN" altLang="en-US" dirty="0">
                <a:cs typeface="Arial" panose="020B0604020202020204" pitchFamily="34" charset="0"/>
              </a:rPr>
              <a:t>。卷积层中的每个神经元只处理</a:t>
            </a:r>
            <a:r>
              <a:rPr lang="zh-CN" altLang="en-US" b="1" dirty="0">
                <a:cs typeface="Arial" panose="020B0604020202020204" pitchFamily="34" charset="0"/>
              </a:rPr>
              <a:t>小部分</a:t>
            </a:r>
            <a:r>
              <a:rPr lang="zh-CN" altLang="en-US" dirty="0">
                <a:cs typeface="Arial" panose="020B0604020202020204" pitchFamily="34" charset="0"/>
              </a:rPr>
              <a:t>视野中的信息。</a:t>
            </a:r>
          </a:p>
          <a:p>
            <a:r>
              <a:rPr lang="zh-CN" altLang="en-US" b="1" dirty="0">
                <a:cs typeface="Arial" panose="020B0604020202020204" pitchFamily="34" charset="0"/>
              </a:rPr>
              <a:t>输入特征</a:t>
            </a:r>
            <a:r>
              <a:rPr lang="zh-CN" altLang="en-US" dirty="0">
                <a:cs typeface="Arial" panose="020B0604020202020204" pitchFamily="34" charset="0"/>
              </a:rPr>
              <a:t>像过滤器一样分批获取。网络</a:t>
            </a:r>
            <a:r>
              <a:rPr lang="zh-CN" altLang="en-US" b="1" dirty="0">
                <a:cs typeface="Arial" panose="020B0604020202020204" pitchFamily="34" charset="0"/>
              </a:rPr>
              <a:t>部分地</a:t>
            </a:r>
            <a:r>
              <a:rPr lang="zh-CN" altLang="en-US" dirty="0">
                <a:cs typeface="Arial" panose="020B0604020202020204" pitchFamily="34" charset="0"/>
              </a:rPr>
              <a:t>理解</a:t>
            </a:r>
            <a:r>
              <a:rPr lang="zh-CN" altLang="en-US" b="1" dirty="0">
                <a:cs typeface="Arial" panose="020B0604020202020204" pitchFamily="34" charset="0"/>
              </a:rPr>
              <a:t>图像</a:t>
            </a:r>
            <a:r>
              <a:rPr lang="zh-CN" altLang="en-US" dirty="0">
                <a:cs typeface="Arial" panose="020B0604020202020204" pitchFamily="34" charset="0"/>
              </a:rPr>
              <a:t>，并且可以多次计算这些操作以完成完整的图像处理。</a:t>
            </a:r>
          </a:p>
          <a:p>
            <a:endParaRPr lang="en-US" dirty="0"/>
          </a:p>
        </p:txBody>
      </p:sp>
      <p:sp>
        <p:nvSpPr>
          <p:cNvPr id="4" name="Slide Number Placeholder 3">
            <a:extLst>
              <a:ext uri="{FF2B5EF4-FFF2-40B4-BE49-F238E27FC236}">
                <a16:creationId xmlns="" xmlns:a16="http://schemas.microsoft.com/office/drawing/2014/main" id="{24AEC46C-4032-43A2-A816-87F861B68CDB}"/>
              </a:ext>
            </a:extLst>
          </p:cNvPr>
          <p:cNvSpPr>
            <a:spLocks noGrp="1"/>
          </p:cNvSpPr>
          <p:nvPr>
            <p:ph type="sldNum" sz="quarter" idx="10"/>
          </p:nvPr>
        </p:nvSpPr>
        <p:spPr/>
        <p:txBody>
          <a:bodyPr/>
          <a:lstStyle/>
          <a:p>
            <a:pPr>
              <a:defRPr/>
            </a:pPr>
            <a:fld id="{3209C3FB-4AD6-4B36-A2A7-63E869CCBCB1}" type="slidenum">
              <a:rPr lang="zh-CN" altLang="en-US" smtClean="0"/>
              <a:t>76</a:t>
            </a:fld>
            <a:endParaRPr lang="en-US" altLang="zh-CN"/>
          </a:p>
        </p:txBody>
      </p:sp>
    </p:spTree>
    <p:extLst>
      <p:ext uri="{BB962C8B-B14F-4D97-AF65-F5344CB8AC3E}">
        <p14:creationId xmlns:p14="http://schemas.microsoft.com/office/powerpoint/2010/main" val="117325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0FE53C-EB0B-40EF-971E-C68A1C0186FC}"/>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卷积神经网络</a:t>
            </a:r>
          </a:p>
          <a:p>
            <a:endParaRPr lang="en-US" dirty="0"/>
          </a:p>
        </p:txBody>
      </p:sp>
      <p:sp>
        <p:nvSpPr>
          <p:cNvPr id="3" name="Content Placeholder 2">
            <a:extLst>
              <a:ext uri="{FF2B5EF4-FFF2-40B4-BE49-F238E27FC236}">
                <a16:creationId xmlns="" xmlns:a16="http://schemas.microsoft.com/office/drawing/2014/main" id="{AD3CCFB7-1B89-45C3-8763-903068389066}"/>
              </a:ext>
            </a:extLst>
          </p:cNvPr>
          <p:cNvSpPr>
            <a:spLocks noGrp="1"/>
          </p:cNvSpPr>
          <p:nvPr>
            <p:ph idx="1"/>
          </p:nvPr>
        </p:nvSpPr>
        <p:spPr/>
        <p:txBody>
          <a:bodyPr/>
          <a:lstStyle/>
          <a:p>
            <a:r>
              <a:rPr lang="zh-CN" altLang="en-US" dirty="0">
                <a:cs typeface="Arial" panose="020B0604020202020204" pitchFamily="34" charset="0"/>
              </a:rPr>
              <a:t>处理涉及将</a:t>
            </a:r>
            <a:r>
              <a:rPr lang="zh-CN" altLang="en-US" b="1" dirty="0">
                <a:cs typeface="Arial" panose="020B0604020202020204" pitchFamily="34" charset="0"/>
              </a:rPr>
              <a:t>图像</a:t>
            </a:r>
            <a:r>
              <a:rPr lang="zh-CN" altLang="en-US" dirty="0">
                <a:cs typeface="Arial" panose="020B0604020202020204" pitchFamily="34" charset="0"/>
              </a:rPr>
              <a:t>从 </a:t>
            </a:r>
            <a:r>
              <a:rPr lang="en-US" altLang="zh-CN" dirty="0">
                <a:cs typeface="Arial" panose="020B0604020202020204" pitchFamily="34" charset="0"/>
              </a:rPr>
              <a:t>RGB </a:t>
            </a:r>
            <a:r>
              <a:rPr lang="zh-CN" altLang="en-US" dirty="0">
                <a:cs typeface="Arial" panose="020B0604020202020204" pitchFamily="34" charset="0"/>
              </a:rPr>
              <a:t>或 </a:t>
            </a:r>
            <a:r>
              <a:rPr lang="en-US" altLang="zh-CN" dirty="0">
                <a:cs typeface="Arial" panose="020B0604020202020204" pitchFamily="34" charset="0"/>
              </a:rPr>
              <a:t>HSI </a:t>
            </a:r>
            <a:r>
              <a:rPr lang="zh-CN" altLang="en-US" dirty="0">
                <a:cs typeface="Arial" panose="020B0604020202020204" pitchFamily="34" charset="0"/>
              </a:rPr>
              <a:t>尺度</a:t>
            </a:r>
            <a:r>
              <a:rPr lang="zh-CN" altLang="en-US" b="1" dirty="0">
                <a:cs typeface="Arial" panose="020B0604020202020204" pitchFamily="34" charset="0"/>
              </a:rPr>
              <a:t>转换</a:t>
            </a:r>
            <a:r>
              <a:rPr lang="zh-CN" altLang="en-US" dirty="0">
                <a:cs typeface="Arial" panose="020B0604020202020204" pitchFamily="34" charset="0"/>
              </a:rPr>
              <a:t>为灰度尺度。像素值的进一步变化将有助于检测边缘，并且可以将图像分类到不同的类别中。</a:t>
            </a:r>
          </a:p>
          <a:p>
            <a:r>
              <a:rPr lang="zh-CN" altLang="en-US" dirty="0">
                <a:cs typeface="Arial" panose="020B0604020202020204" pitchFamily="34" charset="0"/>
              </a:rPr>
              <a:t>传播是单向的（单方向），其中卷积神经网络包含一个或多个卷积层，后接池化层；以及双向的（相互方向），其中卷积层的输出进入</a:t>
            </a:r>
            <a:r>
              <a:rPr lang="zh-CN" altLang="en-US" b="1" dirty="0">
                <a:cs typeface="Arial" panose="020B0604020202020204" pitchFamily="34" charset="0"/>
              </a:rPr>
              <a:t>全连接</a:t>
            </a:r>
            <a:r>
              <a:rPr lang="zh-CN" altLang="en-US" dirty="0">
                <a:cs typeface="Arial" panose="020B0604020202020204" pitchFamily="34" charset="0"/>
              </a:rPr>
              <a:t>神经网络以对图像进行分类，如上图所示。</a:t>
            </a:r>
            <a:endParaRPr lang="en-US" dirty="0"/>
          </a:p>
        </p:txBody>
      </p:sp>
      <p:sp>
        <p:nvSpPr>
          <p:cNvPr id="4" name="Slide Number Placeholder 3">
            <a:extLst>
              <a:ext uri="{FF2B5EF4-FFF2-40B4-BE49-F238E27FC236}">
                <a16:creationId xmlns="" xmlns:a16="http://schemas.microsoft.com/office/drawing/2014/main" id="{F77607EB-D47E-4EFA-91C2-811B1C1EDB20}"/>
              </a:ext>
            </a:extLst>
          </p:cNvPr>
          <p:cNvSpPr>
            <a:spLocks noGrp="1"/>
          </p:cNvSpPr>
          <p:nvPr>
            <p:ph type="sldNum" sz="quarter" idx="10"/>
          </p:nvPr>
        </p:nvSpPr>
        <p:spPr/>
        <p:txBody>
          <a:bodyPr/>
          <a:lstStyle/>
          <a:p>
            <a:pPr>
              <a:defRPr/>
            </a:pPr>
            <a:fld id="{3209C3FB-4AD6-4B36-A2A7-63E869CCBCB1}" type="slidenum">
              <a:rPr lang="zh-CN" altLang="en-US" smtClean="0"/>
              <a:t>77</a:t>
            </a:fld>
            <a:endParaRPr lang="en-US" altLang="zh-CN"/>
          </a:p>
        </p:txBody>
      </p:sp>
    </p:spTree>
    <p:extLst>
      <p:ext uri="{BB962C8B-B14F-4D97-AF65-F5344CB8AC3E}">
        <p14:creationId xmlns:p14="http://schemas.microsoft.com/office/powerpoint/2010/main" val="62922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6EEF2B-7734-4D8F-A4BF-F8EC133D9A03}"/>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卷积</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神经网络</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C31275C2-B017-4005-A472-0278535AC452}"/>
              </a:ext>
            </a:extLst>
          </p:cNvPr>
          <p:cNvSpPr>
            <a:spLocks noGrp="1"/>
          </p:cNvSpPr>
          <p:nvPr>
            <p:ph idx="1"/>
          </p:nvPr>
        </p:nvSpPr>
        <p:spPr/>
        <p:txBody>
          <a:bodyPr/>
          <a:lstStyle/>
          <a:p>
            <a:r>
              <a:rPr lang="zh-CN" altLang="en-US" b="1" dirty="0">
                <a:cs typeface="Arial" panose="020B0604020202020204" pitchFamily="34" charset="0"/>
              </a:rPr>
              <a:t>过滤器</a:t>
            </a:r>
            <a:r>
              <a:rPr lang="zh-CN" altLang="en-US" dirty="0">
                <a:cs typeface="Arial" panose="020B0604020202020204" pitchFamily="34" charset="0"/>
              </a:rPr>
              <a:t>用于提取图像的某些部分。在多层感知机中，输入乘以权重并</a:t>
            </a:r>
            <a:r>
              <a:rPr lang="zh-CN" altLang="en-US" b="1" dirty="0">
                <a:cs typeface="Arial" panose="020B0604020202020204" pitchFamily="34" charset="0"/>
              </a:rPr>
              <a:t>馈送</a:t>
            </a:r>
            <a:r>
              <a:rPr lang="zh-CN" altLang="en-US" dirty="0">
                <a:cs typeface="Arial" panose="020B0604020202020204" pitchFamily="34" charset="0"/>
              </a:rPr>
              <a:t>到激活函数。</a:t>
            </a:r>
          </a:p>
          <a:p>
            <a:r>
              <a:rPr lang="zh-CN" altLang="en-US" b="1" dirty="0">
                <a:cs typeface="Arial" panose="020B0604020202020204" pitchFamily="34" charset="0"/>
              </a:rPr>
              <a:t>卷积使用 </a:t>
            </a:r>
            <a:r>
              <a:rPr lang="en-US" altLang="zh-CN" b="1" dirty="0" err="1">
                <a:cs typeface="Arial" panose="020B0604020202020204" pitchFamily="34" charset="0"/>
              </a:rPr>
              <a:t>ReLU</a:t>
            </a:r>
            <a:r>
              <a:rPr lang="zh-CN" altLang="en-US" dirty="0">
                <a:cs typeface="Arial" panose="020B0604020202020204" pitchFamily="34" charset="0"/>
              </a:rPr>
              <a:t>，而</a:t>
            </a:r>
            <a:r>
              <a:rPr lang="zh-CN" altLang="en-US" b="1" dirty="0">
                <a:cs typeface="Arial" panose="020B0604020202020204" pitchFamily="34" charset="0"/>
              </a:rPr>
              <a:t>多层感知机</a:t>
            </a:r>
            <a:r>
              <a:rPr lang="zh-CN" altLang="en-US" dirty="0">
                <a:cs typeface="Arial" panose="020B0604020202020204" pitchFamily="34" charset="0"/>
              </a:rPr>
              <a:t>使用</a:t>
            </a:r>
            <a:r>
              <a:rPr lang="zh-CN" altLang="en-US" b="1" dirty="0">
                <a:cs typeface="Arial" panose="020B0604020202020204" pitchFamily="34" charset="0"/>
              </a:rPr>
              <a:t>非线性</a:t>
            </a:r>
            <a:r>
              <a:rPr lang="zh-CN" altLang="en-US" dirty="0">
                <a:cs typeface="Arial" panose="020B0604020202020204" pitchFamily="34" charset="0"/>
              </a:rPr>
              <a:t>激活函数，然后是 </a:t>
            </a:r>
            <a:r>
              <a:rPr lang="en-US" altLang="zh-CN" b="1" dirty="0" err="1">
                <a:cs typeface="Arial" panose="020B0604020202020204" pitchFamily="34" charset="0"/>
              </a:rPr>
              <a:t>softmax</a:t>
            </a:r>
            <a:r>
              <a:rPr lang="zh-CN" altLang="en-US" dirty="0">
                <a:cs typeface="Arial" panose="020B0604020202020204" pitchFamily="34" charset="0"/>
              </a:rPr>
              <a:t>。卷积神经网络在</a:t>
            </a:r>
            <a:r>
              <a:rPr lang="zh-CN" altLang="en-US" b="1" dirty="0">
                <a:cs typeface="Arial" panose="020B0604020202020204" pitchFamily="34" charset="0"/>
              </a:rPr>
              <a:t>图像</a:t>
            </a:r>
            <a:r>
              <a:rPr lang="zh-CN" altLang="en-US" dirty="0">
                <a:cs typeface="Arial" panose="020B0604020202020204" pitchFamily="34" charset="0"/>
              </a:rPr>
              <a:t>和</a:t>
            </a:r>
            <a:r>
              <a:rPr lang="zh-CN" altLang="en-US" b="1" dirty="0">
                <a:cs typeface="Arial" panose="020B0604020202020204" pitchFamily="34" charset="0"/>
              </a:rPr>
              <a:t>视频</a:t>
            </a:r>
            <a:r>
              <a:rPr lang="zh-CN" altLang="en-US" dirty="0">
                <a:cs typeface="Arial" panose="020B0604020202020204" pitchFamily="34" charset="0"/>
              </a:rPr>
              <a:t>识别、语义解析和释义检测方面显示出非常</a:t>
            </a:r>
            <a:r>
              <a:rPr lang="zh-CN" altLang="en-US" b="1" dirty="0">
                <a:cs typeface="Arial" panose="020B0604020202020204" pitchFamily="34" charset="0"/>
              </a:rPr>
              <a:t>有效的结果</a:t>
            </a:r>
            <a:r>
              <a:rPr lang="zh-CN" altLang="en-US" dirty="0">
                <a:cs typeface="Arial" panose="020B0604020202020204" pitchFamily="34" charset="0"/>
              </a:rPr>
              <a:t>。</a:t>
            </a:r>
          </a:p>
          <a:p>
            <a:endParaRPr lang="en-US" dirty="0"/>
          </a:p>
        </p:txBody>
      </p:sp>
      <p:sp>
        <p:nvSpPr>
          <p:cNvPr id="4" name="Slide Number Placeholder 3">
            <a:extLst>
              <a:ext uri="{FF2B5EF4-FFF2-40B4-BE49-F238E27FC236}">
                <a16:creationId xmlns="" xmlns:a16="http://schemas.microsoft.com/office/drawing/2014/main" id="{EC805240-7566-42E5-BA9F-93DC9746F5F7}"/>
              </a:ext>
            </a:extLst>
          </p:cNvPr>
          <p:cNvSpPr>
            <a:spLocks noGrp="1"/>
          </p:cNvSpPr>
          <p:nvPr>
            <p:ph type="sldNum" sz="quarter" idx="10"/>
          </p:nvPr>
        </p:nvSpPr>
        <p:spPr/>
        <p:txBody>
          <a:bodyPr/>
          <a:lstStyle/>
          <a:p>
            <a:pPr>
              <a:defRPr/>
            </a:pPr>
            <a:fld id="{3209C3FB-4AD6-4B36-A2A7-63E869CCBCB1}" type="slidenum">
              <a:rPr lang="zh-CN" altLang="en-US" smtClean="0"/>
              <a:t>78</a:t>
            </a:fld>
            <a:endParaRPr lang="en-US" altLang="zh-CN"/>
          </a:p>
        </p:txBody>
      </p:sp>
    </p:spTree>
    <p:extLst>
      <p:ext uri="{BB962C8B-B14F-4D97-AF65-F5344CB8AC3E}">
        <p14:creationId xmlns:p14="http://schemas.microsoft.com/office/powerpoint/2010/main" val="136215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B97F43-06CC-4DF0-8D64-68B1173674F7}"/>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卷积</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神经网络</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D5D8E031-3EB4-4BA6-8AA6-C5C3D9BC2E87}"/>
              </a:ext>
            </a:extLst>
          </p:cNvPr>
          <p:cNvSpPr>
            <a:spLocks noGrp="1"/>
          </p:cNvSpPr>
          <p:nvPr>
            <p:ph idx="1"/>
          </p:nvPr>
        </p:nvSpPr>
        <p:spPr/>
        <p:txBody>
          <a:bodyPr/>
          <a:lstStyle/>
          <a:p>
            <a:r>
              <a:rPr lang="zh-CN" altLang="en-US" b="1" dirty="0">
                <a:cs typeface="Arial" panose="020B0604020202020204" pitchFamily="34" charset="0"/>
              </a:rPr>
              <a:t>卷积神经网络的优点</a:t>
            </a:r>
          </a:p>
          <a:p>
            <a:r>
              <a:rPr lang="zh-CN" altLang="en-US" dirty="0">
                <a:cs typeface="Arial" panose="020B0604020202020204" pitchFamily="34" charset="0"/>
              </a:rPr>
              <a:t>用于深度学习，</a:t>
            </a:r>
            <a:r>
              <a:rPr lang="zh-CN" altLang="en-US" b="1" dirty="0">
                <a:cs typeface="Arial" panose="020B0604020202020204" pitchFamily="34" charset="0"/>
              </a:rPr>
              <a:t>参数较少</a:t>
            </a:r>
            <a:endParaRPr lang="zh-CN" altLang="en-US" dirty="0">
              <a:cs typeface="Arial" panose="020B0604020202020204" pitchFamily="34" charset="0"/>
            </a:endParaRPr>
          </a:p>
          <a:p>
            <a:r>
              <a:rPr lang="zh-CN" altLang="en-US" dirty="0">
                <a:cs typeface="Arial" panose="020B0604020202020204" pitchFamily="34" charset="0"/>
              </a:rPr>
              <a:t>与全连接层相比，需要学习的参数更少</a:t>
            </a:r>
          </a:p>
          <a:p>
            <a:r>
              <a:rPr lang="zh-CN" altLang="en-US" b="1" dirty="0">
                <a:cs typeface="Arial" panose="020B0604020202020204" pitchFamily="34" charset="0"/>
              </a:rPr>
              <a:t>卷积神经网络的缺点</a:t>
            </a:r>
          </a:p>
          <a:p>
            <a:r>
              <a:rPr lang="zh-CN" altLang="en-US" dirty="0">
                <a:cs typeface="Arial" panose="020B0604020202020204" pitchFamily="34" charset="0"/>
              </a:rPr>
              <a:t>设计和维护相对</a:t>
            </a:r>
            <a:r>
              <a:rPr lang="zh-CN" altLang="en-US" b="1" dirty="0">
                <a:cs typeface="Arial" panose="020B0604020202020204" pitchFamily="34" charset="0"/>
              </a:rPr>
              <a:t>复杂</a:t>
            </a:r>
            <a:endParaRPr lang="zh-CN" altLang="en-US" dirty="0">
              <a:cs typeface="Arial" panose="020B0604020202020204" pitchFamily="34" charset="0"/>
            </a:endParaRPr>
          </a:p>
          <a:p>
            <a:r>
              <a:rPr lang="zh-CN" altLang="en-US" dirty="0">
                <a:cs typeface="Arial" panose="020B0604020202020204" pitchFamily="34" charset="0"/>
              </a:rPr>
              <a:t>相对</a:t>
            </a:r>
            <a:r>
              <a:rPr lang="zh-CN" altLang="en-US" b="1" dirty="0">
                <a:cs typeface="Arial" panose="020B0604020202020204" pitchFamily="34" charset="0"/>
              </a:rPr>
              <a:t>较慢</a:t>
            </a:r>
            <a:r>
              <a:rPr lang="zh-CN" altLang="en-US" dirty="0">
                <a:cs typeface="Arial" panose="020B0604020202020204" pitchFamily="34" charset="0"/>
              </a:rPr>
              <a:t> </a:t>
            </a:r>
            <a:r>
              <a:rPr lang="en-US" altLang="zh-CN" dirty="0">
                <a:cs typeface="Arial" panose="020B0604020202020204" pitchFamily="34" charset="0"/>
              </a:rPr>
              <a:t>[</a:t>
            </a:r>
            <a:r>
              <a:rPr lang="zh-CN" altLang="en-US" dirty="0">
                <a:cs typeface="Arial" panose="020B0604020202020204" pitchFamily="34" charset="0"/>
              </a:rPr>
              <a:t>取决于隐藏层的数量</a:t>
            </a:r>
            <a:r>
              <a:rPr lang="en-US" altLang="zh-CN" dirty="0">
                <a:cs typeface="Arial" panose="020B0604020202020204" pitchFamily="34" charset="0"/>
              </a:rPr>
              <a:t>]</a:t>
            </a:r>
          </a:p>
          <a:p>
            <a:endParaRPr lang="en-US" dirty="0"/>
          </a:p>
        </p:txBody>
      </p:sp>
      <p:sp>
        <p:nvSpPr>
          <p:cNvPr id="4" name="Slide Number Placeholder 3">
            <a:extLst>
              <a:ext uri="{FF2B5EF4-FFF2-40B4-BE49-F238E27FC236}">
                <a16:creationId xmlns="" xmlns:a16="http://schemas.microsoft.com/office/drawing/2014/main" id="{EAFAC0F6-5F01-4B9D-9F7F-DD5FD4387F9A}"/>
              </a:ext>
            </a:extLst>
          </p:cNvPr>
          <p:cNvSpPr>
            <a:spLocks noGrp="1"/>
          </p:cNvSpPr>
          <p:nvPr>
            <p:ph type="sldNum" sz="quarter" idx="10"/>
          </p:nvPr>
        </p:nvSpPr>
        <p:spPr/>
        <p:txBody>
          <a:bodyPr/>
          <a:lstStyle/>
          <a:p>
            <a:pPr>
              <a:defRPr/>
            </a:pPr>
            <a:fld id="{3209C3FB-4AD6-4B36-A2A7-63E869CCBCB1}" type="slidenum">
              <a:rPr lang="zh-CN" altLang="en-US" smtClean="0"/>
              <a:t>79</a:t>
            </a:fld>
            <a:endParaRPr lang="en-US" altLang="zh-CN"/>
          </a:p>
        </p:txBody>
      </p:sp>
    </p:spTree>
    <p:extLst>
      <p:ext uri="{BB962C8B-B14F-4D97-AF65-F5344CB8AC3E}">
        <p14:creationId xmlns:p14="http://schemas.microsoft.com/office/powerpoint/2010/main" val="317583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EA0BE8-0B46-42FF-B8CB-A948C181B6CD}"/>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概念</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86A66E79-7541-4C85-A59B-D24EA352EAD6}"/>
              </a:ext>
            </a:extLst>
          </p:cNvPr>
          <p:cNvSpPr>
            <a:spLocks noGrp="1"/>
          </p:cNvSpPr>
          <p:nvPr>
            <p:ph idx="1"/>
          </p:nvPr>
        </p:nvSpPr>
        <p:spPr/>
        <p:txBody>
          <a:bodyPr/>
          <a:lstStyle/>
          <a:p>
            <a:r>
              <a:rPr lang="zh-CN" altLang="en-US" dirty="0">
                <a:cs typeface="Arial" panose="020B0604020202020204" pitchFamily="34" charset="0"/>
              </a:rPr>
              <a:t>细胞体：神经元细胞体</a:t>
            </a:r>
            <a:r>
              <a:rPr lang="zh-CN" altLang="en-US" dirty="0" smtClean="0">
                <a:cs typeface="Arial" panose="020B0604020202020204" pitchFamily="34" charset="0"/>
              </a:rPr>
              <a:t>包含细胞核</a:t>
            </a:r>
            <a:r>
              <a:rPr lang="zh-CN" altLang="en-US" dirty="0">
                <a:cs typeface="Arial" panose="020B0604020202020204" pitchFamily="34" charset="0"/>
              </a:rPr>
              <a:t>并执行神经元生命所必需</a:t>
            </a:r>
            <a:r>
              <a:rPr lang="zh-CN" altLang="en-US" dirty="0" smtClean="0">
                <a:cs typeface="Arial" panose="020B0604020202020204" pitchFamily="34" charset="0"/>
              </a:rPr>
              <a:t>的生化</a:t>
            </a:r>
            <a:r>
              <a:rPr lang="zh-CN" altLang="en-US" dirty="0">
                <a:cs typeface="Arial" panose="020B0604020202020204" pitchFamily="34" charset="0"/>
              </a:rPr>
              <a:t>转化。</a:t>
            </a:r>
          </a:p>
          <a:p>
            <a:r>
              <a:rPr lang="zh-CN" altLang="en-US" dirty="0">
                <a:cs typeface="Arial" panose="020B0604020202020204" pitchFamily="34" charset="0"/>
              </a:rPr>
              <a:t>树突 </a:t>
            </a:r>
            <a:r>
              <a:rPr lang="en-US" altLang="zh-CN" dirty="0">
                <a:cs typeface="Arial" panose="020B0604020202020204" pitchFamily="34" charset="0"/>
              </a:rPr>
              <a:t>/'</a:t>
            </a:r>
            <a:r>
              <a:rPr lang="en-US" altLang="zh-CN" dirty="0" err="1">
                <a:cs typeface="Arial" panose="020B0604020202020204" pitchFamily="34" charset="0"/>
              </a:rPr>
              <a:t>dendratt</a:t>
            </a:r>
            <a:r>
              <a:rPr lang="en-US" altLang="zh-CN" dirty="0">
                <a:cs typeface="Arial" panose="020B0604020202020204" pitchFamily="34" charset="0"/>
              </a:rPr>
              <a:t>/</a:t>
            </a:r>
            <a:r>
              <a:rPr lang="zh-CN" altLang="en-US" dirty="0">
                <a:cs typeface="Arial" panose="020B0604020202020204" pitchFamily="34" charset="0"/>
              </a:rPr>
              <a:t>：每个神经元周围都有细小的、毛发状</a:t>
            </a:r>
            <a:r>
              <a:rPr lang="zh-CN" altLang="en-US" dirty="0" smtClean="0">
                <a:cs typeface="Arial" panose="020B0604020202020204" pitchFamily="34" charset="0"/>
              </a:rPr>
              <a:t>的管状</a:t>
            </a:r>
            <a:r>
              <a:rPr lang="zh-CN" altLang="en-US" dirty="0">
                <a:cs typeface="Arial" panose="020B0604020202020204" pitchFamily="34" charset="0"/>
              </a:rPr>
              <a:t>结构（延伸）。它们像树一样在细胞体</a:t>
            </a:r>
            <a:r>
              <a:rPr lang="zh-CN" altLang="en-US" dirty="0" smtClean="0">
                <a:cs typeface="Arial" panose="020B0604020202020204" pitchFamily="34" charset="0"/>
              </a:rPr>
              <a:t>周围分支</a:t>
            </a:r>
            <a:r>
              <a:rPr lang="zh-CN" altLang="en-US" dirty="0">
                <a:cs typeface="Arial" panose="020B0604020202020204" pitchFamily="34" charset="0"/>
              </a:rPr>
              <a:t>。它们接收传入</a:t>
            </a:r>
            <a:r>
              <a:rPr lang="zh-CN" altLang="en-US" dirty="0" smtClean="0">
                <a:cs typeface="Arial" panose="020B0604020202020204" pitchFamily="34" charset="0"/>
              </a:rPr>
              <a:t>的信号。</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E7CA18EE-D9D8-4B42-9100-C186B4A159ED}"/>
              </a:ext>
            </a:extLst>
          </p:cNvPr>
          <p:cNvSpPr>
            <a:spLocks noGrp="1"/>
          </p:cNvSpPr>
          <p:nvPr>
            <p:ph type="sldNum" sz="quarter" idx="10"/>
          </p:nvPr>
        </p:nvSpPr>
        <p:spPr/>
        <p:txBody>
          <a:bodyPr/>
          <a:lstStyle/>
          <a:p>
            <a:pPr>
              <a:defRPr/>
            </a:pPr>
            <a:fld id="{3209C3FB-4AD6-4B36-A2A7-63E869CCBCB1}" type="slidenum">
              <a:rPr lang="zh-CN" altLang="en-US" smtClean="0"/>
              <a:t>8</a:t>
            </a:fld>
            <a:endParaRPr lang="en-US" altLang="zh-CN"/>
          </a:p>
        </p:txBody>
      </p:sp>
    </p:spTree>
    <p:extLst>
      <p:ext uri="{BB962C8B-B14F-4D97-AF65-F5344CB8AC3E}">
        <p14:creationId xmlns:p14="http://schemas.microsoft.com/office/powerpoint/2010/main" val="45076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5ABEB9-B4C3-48BD-A1EC-C7A9528FF8CF}"/>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径向基函数</a:t>
            </a:r>
            <a:r>
              <a:rPr lang="zh-CN" altLang="en-US" sz="2800" b="1" i="0" kern="1200" dirty="0" smtClean="0">
                <a:solidFill>
                  <a:schemeClr val="tx1"/>
                </a:solidFill>
                <a:effectLst/>
                <a:latin typeface="Calibri" panose="020F0502020204030204" pitchFamily="34" charset="0"/>
                <a:ea typeface="+mj-ea"/>
                <a:cs typeface="Arial" panose="020B0604020202020204" pitchFamily="34" charset="0"/>
              </a:rPr>
              <a:t>神经网络</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905AB15B-9E8D-4733-B2C0-67D69F8A9D66}"/>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84761558-259F-4C1B-A5F6-1C06755F0823}"/>
              </a:ext>
            </a:extLst>
          </p:cNvPr>
          <p:cNvSpPr>
            <a:spLocks noGrp="1"/>
          </p:cNvSpPr>
          <p:nvPr>
            <p:ph type="sldNum" sz="quarter" idx="10"/>
          </p:nvPr>
        </p:nvSpPr>
        <p:spPr/>
        <p:txBody>
          <a:bodyPr/>
          <a:lstStyle/>
          <a:p>
            <a:pPr>
              <a:defRPr/>
            </a:pPr>
            <a:fld id="{3209C3FB-4AD6-4B36-A2A7-63E869CCBCB1}" type="slidenum">
              <a:rPr lang="zh-CN" altLang="en-US" smtClean="0"/>
              <a:t>80</a:t>
            </a:fld>
            <a:endParaRPr lang="en-US" altLang="zh-CN"/>
          </a:p>
        </p:txBody>
      </p:sp>
      <p:pic>
        <p:nvPicPr>
          <p:cNvPr id="5" name="图片 4"/>
          <p:cNvPicPr>
            <a:picLocks noChangeAspect="1"/>
          </p:cNvPicPr>
          <p:nvPr/>
        </p:nvPicPr>
        <p:blipFill>
          <a:blip r:embed="rId2"/>
          <a:stretch>
            <a:fillRect/>
          </a:stretch>
        </p:blipFill>
        <p:spPr>
          <a:xfrm>
            <a:off x="0" y="781626"/>
            <a:ext cx="9144000" cy="4494647"/>
          </a:xfrm>
          <a:prstGeom prst="rect">
            <a:avLst/>
          </a:prstGeom>
        </p:spPr>
      </p:pic>
    </p:spTree>
    <p:extLst>
      <p:ext uri="{BB962C8B-B14F-4D97-AF65-F5344CB8AC3E}">
        <p14:creationId xmlns:p14="http://schemas.microsoft.com/office/powerpoint/2010/main" val="306626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7E2943-13C0-49C3-A5FC-029A698D655C}"/>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径向基函数</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神经网络</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2887CA32-75F2-4BB8-82A8-F3BE75F91AAF}"/>
              </a:ext>
            </a:extLst>
          </p:cNvPr>
          <p:cNvSpPr>
            <a:spLocks noGrp="1"/>
          </p:cNvSpPr>
          <p:nvPr>
            <p:ph idx="1"/>
          </p:nvPr>
        </p:nvSpPr>
        <p:spPr/>
        <p:txBody>
          <a:bodyPr/>
          <a:lstStyle/>
          <a:p>
            <a:r>
              <a:rPr lang="en-US" altLang="zh-CN" dirty="0">
                <a:cs typeface="Arial" panose="020B0604020202020204" pitchFamily="34" charset="0"/>
              </a:rPr>
              <a:t>RBFNN </a:t>
            </a:r>
            <a:r>
              <a:rPr lang="zh-CN" altLang="en-US" dirty="0">
                <a:cs typeface="Arial" panose="020B0604020202020204" pitchFamily="34" charset="0"/>
              </a:rPr>
              <a:t>由一个输入向量、一层 </a:t>
            </a:r>
            <a:r>
              <a:rPr lang="en-US" altLang="zh-CN" b="1" dirty="0">
                <a:cs typeface="Arial" panose="020B0604020202020204" pitchFamily="34" charset="0"/>
              </a:rPr>
              <a:t>RBF </a:t>
            </a:r>
            <a:r>
              <a:rPr lang="zh-CN" altLang="en-US" b="1" dirty="0">
                <a:cs typeface="Arial" panose="020B0604020202020204" pitchFamily="34" charset="0"/>
              </a:rPr>
              <a:t>神经元</a:t>
            </a:r>
            <a:r>
              <a:rPr lang="zh-CN" altLang="en-US" dirty="0">
                <a:cs typeface="Arial" panose="020B0604020202020204" pitchFamily="34" charset="0"/>
              </a:rPr>
              <a:t>和一个输出层组成，每个类别有一个节点。</a:t>
            </a:r>
          </a:p>
          <a:p>
            <a:r>
              <a:rPr lang="zh-CN" altLang="en-US" dirty="0">
                <a:cs typeface="Arial" panose="020B0604020202020204" pitchFamily="34" charset="0"/>
              </a:rPr>
              <a:t>分类通过</a:t>
            </a:r>
            <a:r>
              <a:rPr lang="zh-CN" altLang="en-US" b="1" dirty="0">
                <a:cs typeface="Arial" panose="020B0604020202020204" pitchFamily="34" charset="0"/>
              </a:rPr>
              <a:t>测量</a:t>
            </a:r>
            <a:r>
              <a:rPr lang="zh-CN" altLang="en-US" dirty="0">
                <a:cs typeface="Arial" panose="020B0604020202020204" pitchFamily="34" charset="0"/>
              </a:rPr>
              <a:t>输入与</a:t>
            </a:r>
            <a:r>
              <a:rPr lang="zh-CN" altLang="en-US" b="1" dirty="0">
                <a:cs typeface="Arial" panose="020B0604020202020204" pitchFamily="34" charset="0"/>
              </a:rPr>
              <a:t>训练</a:t>
            </a:r>
            <a:r>
              <a:rPr lang="zh-CN" altLang="en-US" dirty="0">
                <a:cs typeface="Arial" panose="020B0604020202020204" pitchFamily="34" charset="0"/>
              </a:rPr>
              <a:t>集中</a:t>
            </a:r>
            <a:r>
              <a:rPr lang="zh-CN" altLang="en-US" b="1" dirty="0">
                <a:cs typeface="Arial" panose="020B0604020202020204" pitchFamily="34" charset="0"/>
              </a:rPr>
              <a:t>数据</a:t>
            </a:r>
            <a:r>
              <a:rPr lang="zh-CN" altLang="en-US" dirty="0">
                <a:cs typeface="Arial" panose="020B0604020202020204" pitchFamily="34" charset="0"/>
              </a:rPr>
              <a:t>点的</a:t>
            </a:r>
            <a:r>
              <a:rPr lang="zh-CN" altLang="en-US" b="1" dirty="0">
                <a:cs typeface="Arial" panose="020B0604020202020204" pitchFamily="34" charset="0"/>
              </a:rPr>
              <a:t>相似性</a:t>
            </a:r>
            <a:r>
              <a:rPr lang="zh-CN" altLang="en-US" dirty="0">
                <a:cs typeface="Arial" panose="020B0604020202020204" pitchFamily="34" charset="0"/>
              </a:rPr>
              <a:t>来执行，其中每个神经元存储一个原型。</a:t>
            </a:r>
          </a:p>
          <a:p>
            <a:r>
              <a:rPr lang="zh-CN" altLang="en-US" dirty="0">
                <a:cs typeface="Arial" panose="020B0604020202020204" pitchFamily="34" charset="0"/>
              </a:rPr>
              <a:t>当需要对新输入向量 </a:t>
            </a:r>
            <a:r>
              <a:rPr lang="en-US" altLang="zh-CN" dirty="0">
                <a:cs typeface="Arial" panose="020B0604020202020204" pitchFamily="34" charset="0"/>
              </a:rPr>
              <a:t>[</a:t>
            </a:r>
            <a:r>
              <a:rPr lang="zh-CN" altLang="en-US" dirty="0">
                <a:cs typeface="Arial" panose="020B0604020202020204" pitchFamily="34" charset="0"/>
              </a:rPr>
              <a:t>您试图分类的 </a:t>
            </a:r>
            <a:r>
              <a:rPr lang="en-US" altLang="zh-CN" dirty="0">
                <a:cs typeface="Arial" panose="020B0604020202020204" pitchFamily="34" charset="0"/>
              </a:rPr>
              <a:t>n </a:t>
            </a:r>
            <a:r>
              <a:rPr lang="zh-CN" altLang="en-US" dirty="0">
                <a:cs typeface="Arial" panose="020B0604020202020204" pitchFamily="34" charset="0"/>
              </a:rPr>
              <a:t>维向量</a:t>
            </a:r>
            <a:r>
              <a:rPr lang="en-US" altLang="zh-CN" dirty="0">
                <a:cs typeface="Arial" panose="020B0604020202020204" pitchFamily="34" charset="0"/>
              </a:rPr>
              <a:t>] </a:t>
            </a:r>
            <a:r>
              <a:rPr lang="zh-CN" altLang="en-US" dirty="0">
                <a:cs typeface="Arial" panose="020B0604020202020204" pitchFamily="34" charset="0"/>
              </a:rPr>
              <a:t>进行分类时，每个神经元计算输入与其原型之间的欧几里得距离。</a:t>
            </a:r>
          </a:p>
          <a:p>
            <a:endParaRPr lang="en-US" dirty="0"/>
          </a:p>
        </p:txBody>
      </p:sp>
      <p:sp>
        <p:nvSpPr>
          <p:cNvPr id="4" name="Slide Number Placeholder 3">
            <a:extLst>
              <a:ext uri="{FF2B5EF4-FFF2-40B4-BE49-F238E27FC236}">
                <a16:creationId xmlns="" xmlns:a16="http://schemas.microsoft.com/office/drawing/2014/main" id="{B73F8FF8-C714-42C9-9933-8C0C057A78B5}"/>
              </a:ext>
            </a:extLst>
          </p:cNvPr>
          <p:cNvSpPr>
            <a:spLocks noGrp="1"/>
          </p:cNvSpPr>
          <p:nvPr>
            <p:ph type="sldNum" sz="quarter" idx="10"/>
          </p:nvPr>
        </p:nvSpPr>
        <p:spPr/>
        <p:txBody>
          <a:bodyPr/>
          <a:lstStyle/>
          <a:p>
            <a:pPr>
              <a:defRPr/>
            </a:pPr>
            <a:fld id="{3209C3FB-4AD6-4B36-A2A7-63E869CCBCB1}" type="slidenum">
              <a:rPr lang="zh-CN" altLang="en-US" smtClean="0"/>
              <a:t>81</a:t>
            </a:fld>
            <a:endParaRPr lang="en-US" altLang="zh-CN"/>
          </a:p>
        </p:txBody>
      </p:sp>
    </p:spTree>
    <p:extLst>
      <p:ext uri="{BB962C8B-B14F-4D97-AF65-F5344CB8AC3E}">
        <p14:creationId xmlns:p14="http://schemas.microsoft.com/office/powerpoint/2010/main" val="19671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6455A5-097F-44A9-A7B2-F38B041523AC}"/>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一个例子</a:t>
            </a:r>
          </a:p>
          <a:p>
            <a:endParaRPr lang="en-US" dirty="0"/>
          </a:p>
        </p:txBody>
      </p:sp>
      <p:sp>
        <p:nvSpPr>
          <p:cNvPr id="3" name="Content Placeholder 2">
            <a:extLst>
              <a:ext uri="{FF2B5EF4-FFF2-40B4-BE49-F238E27FC236}">
                <a16:creationId xmlns="" xmlns:a16="http://schemas.microsoft.com/office/drawing/2014/main" id="{0C43DD5D-3811-4B49-82C4-F99DB1E94A1A}"/>
              </a:ext>
            </a:extLst>
          </p:cNvPr>
          <p:cNvSpPr>
            <a:spLocks noGrp="1"/>
          </p:cNvSpPr>
          <p:nvPr>
            <p:ph idx="1"/>
          </p:nvPr>
        </p:nvSpPr>
        <p:spPr/>
        <p:txBody>
          <a:bodyPr/>
          <a:lstStyle/>
          <a:p>
            <a:r>
              <a:rPr lang="zh-CN" altLang="en-US" dirty="0">
                <a:cs typeface="Arial" panose="020B0604020202020204" pitchFamily="34" charset="0"/>
              </a:rPr>
              <a:t>如果我们有两个类，即 </a:t>
            </a:r>
            <a:r>
              <a:rPr lang="en-US" altLang="zh-CN" dirty="0">
                <a:cs typeface="Arial" panose="020B0604020202020204" pitchFamily="34" charset="0"/>
              </a:rPr>
              <a:t>A </a:t>
            </a:r>
            <a:r>
              <a:rPr lang="zh-CN" altLang="en-US" dirty="0">
                <a:cs typeface="Arial" panose="020B0604020202020204" pitchFamily="34" charset="0"/>
              </a:rPr>
              <a:t>类和 </a:t>
            </a:r>
            <a:r>
              <a:rPr lang="en-US" altLang="zh-CN" dirty="0">
                <a:cs typeface="Arial" panose="020B0604020202020204" pitchFamily="34" charset="0"/>
              </a:rPr>
              <a:t>B </a:t>
            </a:r>
            <a:r>
              <a:rPr lang="zh-CN" altLang="en-US" dirty="0">
                <a:cs typeface="Arial" panose="020B0604020202020204" pitchFamily="34" charset="0"/>
              </a:rPr>
              <a:t>类，</a:t>
            </a:r>
          </a:p>
          <a:p>
            <a:r>
              <a:rPr lang="zh-CN" altLang="en-US" dirty="0">
                <a:cs typeface="Arial" panose="020B0604020202020204" pitchFamily="34" charset="0"/>
              </a:rPr>
              <a:t>要分类的新输入更接近 </a:t>
            </a:r>
            <a:r>
              <a:rPr lang="en-US" altLang="zh-CN" dirty="0">
                <a:cs typeface="Arial" panose="020B0604020202020204" pitchFamily="34" charset="0"/>
              </a:rPr>
              <a:t>A </a:t>
            </a:r>
            <a:r>
              <a:rPr lang="zh-CN" altLang="en-US" dirty="0">
                <a:cs typeface="Arial" panose="020B0604020202020204" pitchFamily="34" charset="0"/>
              </a:rPr>
              <a:t>类原型而不是 </a:t>
            </a:r>
            <a:r>
              <a:rPr lang="en-US" altLang="zh-CN" dirty="0">
                <a:cs typeface="Arial" panose="020B0604020202020204" pitchFamily="34" charset="0"/>
              </a:rPr>
              <a:t>B </a:t>
            </a:r>
            <a:r>
              <a:rPr lang="zh-CN" altLang="en-US" dirty="0">
                <a:cs typeface="Arial" panose="020B0604020202020204" pitchFamily="34" charset="0"/>
              </a:rPr>
              <a:t>类原型。因此，它可以被标记或分类为 </a:t>
            </a:r>
            <a:r>
              <a:rPr lang="en-US" altLang="zh-CN" dirty="0">
                <a:cs typeface="Arial" panose="020B0604020202020204" pitchFamily="34" charset="0"/>
              </a:rPr>
              <a:t>A </a:t>
            </a:r>
            <a:r>
              <a:rPr lang="zh-CN" altLang="en-US" dirty="0">
                <a:cs typeface="Arial" panose="020B0604020202020204" pitchFamily="34" charset="0"/>
              </a:rPr>
              <a:t>类。</a:t>
            </a:r>
          </a:p>
          <a:p>
            <a:r>
              <a:rPr lang="zh-CN" altLang="en-US" dirty="0">
                <a:cs typeface="Arial" panose="020B0604020202020204" pitchFamily="34" charset="0"/>
              </a:rPr>
              <a:t>每个 </a:t>
            </a:r>
            <a:r>
              <a:rPr lang="en-US" altLang="zh-CN" dirty="0">
                <a:cs typeface="Arial" panose="020B0604020202020204" pitchFamily="34" charset="0"/>
              </a:rPr>
              <a:t>RBF </a:t>
            </a:r>
            <a:r>
              <a:rPr lang="zh-CN" altLang="en-US" dirty="0">
                <a:cs typeface="Arial" panose="020B0604020202020204" pitchFamily="34" charset="0"/>
              </a:rPr>
              <a:t>神经元将输入向量与其类别进行比较，并输出一个范围从 </a:t>
            </a:r>
            <a:r>
              <a:rPr lang="en-US" altLang="zh-CN" dirty="0">
                <a:cs typeface="Arial" panose="020B0604020202020204" pitchFamily="34" charset="0"/>
              </a:rPr>
              <a:t>0 </a:t>
            </a:r>
            <a:r>
              <a:rPr lang="zh-CN" altLang="en-US" dirty="0">
                <a:cs typeface="Arial" panose="020B0604020202020204" pitchFamily="34" charset="0"/>
              </a:rPr>
              <a:t>到 </a:t>
            </a:r>
            <a:r>
              <a:rPr lang="en-US" altLang="zh-CN" dirty="0">
                <a:cs typeface="Arial" panose="020B0604020202020204" pitchFamily="34" charset="0"/>
              </a:rPr>
              <a:t>1 </a:t>
            </a:r>
            <a:r>
              <a:rPr lang="zh-CN" altLang="en-US" dirty="0">
                <a:cs typeface="Arial" panose="020B0604020202020204" pitchFamily="34" charset="0"/>
              </a:rPr>
              <a:t>的值，这是相似性的度量。</a:t>
            </a:r>
            <a:endParaRPr lang="en-US" dirty="0"/>
          </a:p>
        </p:txBody>
      </p:sp>
      <p:sp>
        <p:nvSpPr>
          <p:cNvPr id="4" name="Slide Number Placeholder 3">
            <a:extLst>
              <a:ext uri="{FF2B5EF4-FFF2-40B4-BE49-F238E27FC236}">
                <a16:creationId xmlns="" xmlns:a16="http://schemas.microsoft.com/office/drawing/2014/main" id="{9064F3CC-4398-4A48-87CB-14FDFE0C0BE0}"/>
              </a:ext>
            </a:extLst>
          </p:cNvPr>
          <p:cNvSpPr>
            <a:spLocks noGrp="1"/>
          </p:cNvSpPr>
          <p:nvPr>
            <p:ph type="sldNum" sz="quarter" idx="10"/>
          </p:nvPr>
        </p:nvSpPr>
        <p:spPr/>
        <p:txBody>
          <a:bodyPr/>
          <a:lstStyle/>
          <a:p>
            <a:pPr>
              <a:defRPr/>
            </a:pPr>
            <a:fld id="{3209C3FB-4AD6-4B36-A2A7-63E869CCBCB1}" type="slidenum">
              <a:rPr lang="zh-CN" altLang="en-US" smtClean="0"/>
              <a:t>82</a:t>
            </a:fld>
            <a:endParaRPr lang="en-US" altLang="zh-CN"/>
          </a:p>
        </p:txBody>
      </p:sp>
    </p:spTree>
    <p:extLst>
      <p:ext uri="{BB962C8B-B14F-4D97-AF65-F5344CB8AC3E}">
        <p14:creationId xmlns:p14="http://schemas.microsoft.com/office/powerpoint/2010/main" val="234416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4F691E-1211-4DF8-A8AD-397CFCEA02F4}"/>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一个</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例子</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727C5053-05AE-4F54-9A65-292C79C7825A}"/>
              </a:ext>
            </a:extLst>
          </p:cNvPr>
          <p:cNvSpPr>
            <a:spLocks noGrp="1"/>
          </p:cNvSpPr>
          <p:nvPr>
            <p:ph idx="1"/>
          </p:nvPr>
        </p:nvSpPr>
        <p:spPr/>
        <p:txBody>
          <a:bodyPr/>
          <a:lstStyle/>
          <a:p>
            <a:r>
              <a:rPr lang="zh-CN" altLang="en-US" dirty="0">
                <a:cs typeface="Arial" panose="020B0604020202020204" pitchFamily="34" charset="0"/>
              </a:rPr>
              <a:t>当输入等于原型时，该 </a:t>
            </a:r>
            <a:r>
              <a:rPr lang="en-US" altLang="zh-CN" dirty="0">
                <a:cs typeface="Arial" panose="020B0604020202020204" pitchFamily="34" charset="0"/>
              </a:rPr>
              <a:t>RBF </a:t>
            </a:r>
            <a:r>
              <a:rPr lang="zh-CN" altLang="en-US" dirty="0">
                <a:cs typeface="Arial" panose="020B0604020202020204" pitchFamily="34" charset="0"/>
              </a:rPr>
              <a:t>神经元的输出将为 </a:t>
            </a:r>
            <a:r>
              <a:rPr lang="en-US" altLang="zh-CN" dirty="0">
                <a:cs typeface="Arial" panose="020B0604020202020204" pitchFamily="34" charset="0"/>
              </a:rPr>
              <a:t>1</a:t>
            </a:r>
            <a:r>
              <a:rPr lang="zh-CN" altLang="en-US" dirty="0">
                <a:cs typeface="Arial" panose="020B0604020202020204" pitchFamily="34" charset="0"/>
              </a:rPr>
              <a:t>，并且随着输入和原型之间距离的增加，响应呈指数下降至 </a:t>
            </a:r>
            <a:r>
              <a:rPr lang="en-US" altLang="zh-CN" dirty="0">
                <a:cs typeface="Arial" panose="020B0604020202020204" pitchFamily="34" charset="0"/>
              </a:rPr>
              <a:t>0</a:t>
            </a:r>
            <a:r>
              <a:rPr lang="zh-CN" altLang="en-US" dirty="0">
                <a:cs typeface="Arial" panose="020B0604020202020204" pitchFamily="34" charset="0"/>
              </a:rPr>
              <a:t>。</a:t>
            </a:r>
          </a:p>
          <a:p>
            <a:r>
              <a:rPr lang="zh-CN" altLang="en-US" dirty="0">
                <a:cs typeface="Arial" panose="020B0604020202020204" pitchFamily="34" charset="0"/>
              </a:rPr>
              <a:t>神经元响应生成的曲线趋向于典型的钟形曲线。输出层由一组神经元 </a:t>
            </a:r>
            <a:r>
              <a:rPr lang="en-US" altLang="zh-CN" dirty="0">
                <a:cs typeface="Arial" panose="020B0604020202020204" pitchFamily="34" charset="0"/>
              </a:rPr>
              <a:t>[</a:t>
            </a:r>
            <a:r>
              <a:rPr lang="zh-CN" altLang="en-US" dirty="0">
                <a:cs typeface="Arial" panose="020B0604020202020204" pitchFamily="34" charset="0"/>
              </a:rPr>
              <a:t>每个类别一个</a:t>
            </a:r>
            <a:r>
              <a:rPr lang="en-US" altLang="zh-CN" dirty="0">
                <a:cs typeface="Arial" panose="020B0604020202020204" pitchFamily="34" charset="0"/>
              </a:rPr>
              <a:t>] </a:t>
            </a:r>
            <a:r>
              <a:rPr lang="zh-CN" altLang="en-US" dirty="0">
                <a:cs typeface="Arial" panose="020B0604020202020204" pitchFamily="34" charset="0"/>
              </a:rPr>
              <a:t>组成。</a:t>
            </a:r>
          </a:p>
          <a:p>
            <a:endParaRPr lang="en-US" dirty="0"/>
          </a:p>
        </p:txBody>
      </p:sp>
      <p:sp>
        <p:nvSpPr>
          <p:cNvPr id="4" name="Slide Number Placeholder 3">
            <a:extLst>
              <a:ext uri="{FF2B5EF4-FFF2-40B4-BE49-F238E27FC236}">
                <a16:creationId xmlns="" xmlns:a16="http://schemas.microsoft.com/office/drawing/2014/main" id="{DBBF3EBC-B2EE-41E1-9E5D-690A6D864372}"/>
              </a:ext>
            </a:extLst>
          </p:cNvPr>
          <p:cNvSpPr>
            <a:spLocks noGrp="1"/>
          </p:cNvSpPr>
          <p:nvPr>
            <p:ph type="sldNum" sz="quarter" idx="10"/>
          </p:nvPr>
        </p:nvSpPr>
        <p:spPr/>
        <p:txBody>
          <a:bodyPr/>
          <a:lstStyle/>
          <a:p>
            <a:pPr>
              <a:defRPr/>
            </a:pPr>
            <a:fld id="{3209C3FB-4AD6-4B36-A2A7-63E869CCBCB1}" type="slidenum">
              <a:rPr lang="zh-CN" altLang="en-US" smtClean="0"/>
              <a:t>83</a:t>
            </a:fld>
            <a:endParaRPr lang="en-US" altLang="zh-CN"/>
          </a:p>
        </p:txBody>
      </p:sp>
    </p:spTree>
    <p:extLst>
      <p:ext uri="{BB962C8B-B14F-4D97-AF65-F5344CB8AC3E}">
        <p14:creationId xmlns:p14="http://schemas.microsoft.com/office/powerpoint/2010/main" val="174226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6A8666-2059-4545-B3C8-E92DCC48602D}"/>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循环</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神经网络</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7ED5C5AD-86B8-477C-9D5C-F3935670CC77}"/>
              </a:ext>
            </a:extLst>
          </p:cNvPr>
          <p:cNvSpPr>
            <a:spLocks noGrp="1"/>
          </p:cNvSpPr>
          <p:nvPr>
            <p:ph idx="1"/>
          </p:nvPr>
        </p:nvSpPr>
        <p:spPr/>
        <p:txBody>
          <a:bodyPr/>
          <a:lstStyle/>
          <a:p>
            <a:r>
              <a:rPr lang="zh-CN" altLang="en-US" dirty="0">
                <a:cs typeface="Arial" panose="020B0604020202020204" pitchFamily="34" charset="0"/>
              </a:rPr>
              <a:t>具有反馈循环的神经网络架构，可对输入中的顺序依赖性进行建模，例如时间序列、传感器和文本数据；最流行的 </a:t>
            </a:r>
            <a:r>
              <a:rPr lang="en-US" altLang="zh-CN" dirty="0">
                <a:cs typeface="Arial" panose="020B0604020202020204" pitchFamily="34" charset="0"/>
              </a:rPr>
              <a:t>RNN </a:t>
            </a:r>
            <a:r>
              <a:rPr lang="zh-CN" altLang="en-US" dirty="0">
                <a:cs typeface="Arial" panose="020B0604020202020204" pitchFamily="34" charset="0"/>
              </a:rPr>
              <a:t>类型是长短期记忆网络</a:t>
            </a:r>
          </a:p>
          <a:p>
            <a:endParaRPr lang="en-US" dirty="0"/>
          </a:p>
        </p:txBody>
      </p:sp>
      <p:sp>
        <p:nvSpPr>
          <p:cNvPr id="4" name="Slide Number Placeholder 3">
            <a:extLst>
              <a:ext uri="{FF2B5EF4-FFF2-40B4-BE49-F238E27FC236}">
                <a16:creationId xmlns="" xmlns:a16="http://schemas.microsoft.com/office/drawing/2014/main" id="{D32E5644-B338-414D-9A87-3C80D18FE3B2}"/>
              </a:ext>
            </a:extLst>
          </p:cNvPr>
          <p:cNvSpPr>
            <a:spLocks noGrp="1"/>
          </p:cNvSpPr>
          <p:nvPr>
            <p:ph type="sldNum" sz="quarter" idx="10"/>
          </p:nvPr>
        </p:nvSpPr>
        <p:spPr/>
        <p:txBody>
          <a:bodyPr/>
          <a:lstStyle/>
          <a:p>
            <a:pPr>
              <a:defRPr/>
            </a:pPr>
            <a:fld id="{3209C3FB-4AD6-4B36-A2A7-63E869CCBCB1}" type="slidenum">
              <a:rPr lang="zh-CN" altLang="en-US" smtClean="0"/>
              <a:t>84</a:t>
            </a:fld>
            <a:endParaRPr lang="en-US" altLang="zh-CN"/>
          </a:p>
        </p:txBody>
      </p:sp>
    </p:spTree>
    <p:extLst>
      <p:ext uri="{BB962C8B-B14F-4D97-AF65-F5344CB8AC3E}">
        <p14:creationId xmlns:p14="http://schemas.microsoft.com/office/powerpoint/2010/main" val="43281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B2DBF8-8DD8-4AFB-A482-DFC6830D01A5}"/>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循环神经网络</a:t>
            </a:r>
          </a:p>
          <a:p>
            <a:endParaRPr lang="en-US" dirty="0"/>
          </a:p>
        </p:txBody>
      </p:sp>
      <p:sp>
        <p:nvSpPr>
          <p:cNvPr id="3" name="Content Placeholder 2">
            <a:extLst>
              <a:ext uri="{FF2B5EF4-FFF2-40B4-BE49-F238E27FC236}">
                <a16:creationId xmlns="" xmlns:a16="http://schemas.microsoft.com/office/drawing/2014/main" id="{2DFAC36F-E133-4343-BC9F-0F08B357F0DA}"/>
              </a:ext>
            </a:extLst>
          </p:cNvPr>
          <p:cNvSpPr>
            <a:spLocks noGrp="1"/>
          </p:cNvSpPr>
          <p:nvPr>
            <p:ph idx="1"/>
          </p:nvPr>
        </p:nvSpPr>
        <p:spPr/>
        <p:txBody>
          <a:bodyPr/>
          <a:lstStyle/>
          <a:p>
            <a:r>
              <a:rPr lang="zh-CN" altLang="en-US" b="1" dirty="0">
                <a:cs typeface="Arial" panose="020B0604020202020204" pitchFamily="34" charset="0"/>
              </a:rPr>
              <a:t>循环神经网络的应用</a:t>
            </a:r>
          </a:p>
          <a:p>
            <a:r>
              <a:rPr lang="zh-CN" altLang="en-US" dirty="0">
                <a:cs typeface="Arial" panose="020B0604020202020204" pitchFamily="34" charset="0"/>
              </a:rPr>
              <a:t>文本处理，如自动建议、语法检查等。</a:t>
            </a:r>
          </a:p>
          <a:p>
            <a:r>
              <a:rPr lang="zh-CN" altLang="en-US" dirty="0">
                <a:cs typeface="Arial" panose="020B0604020202020204" pitchFamily="34" charset="0"/>
              </a:rPr>
              <a:t>文本到语音处理</a:t>
            </a:r>
          </a:p>
          <a:p>
            <a:r>
              <a:rPr lang="zh-CN" altLang="en-US" dirty="0">
                <a:cs typeface="Arial" panose="020B0604020202020204" pitchFamily="34" charset="0"/>
              </a:rPr>
              <a:t>图像标签器</a:t>
            </a:r>
          </a:p>
          <a:p>
            <a:r>
              <a:rPr lang="zh-CN" altLang="en-US" dirty="0">
                <a:cs typeface="Arial" panose="020B0604020202020204" pitchFamily="34" charset="0"/>
              </a:rPr>
              <a:t>情感分析</a:t>
            </a:r>
          </a:p>
          <a:p>
            <a:r>
              <a:rPr lang="zh-CN" altLang="en-US" dirty="0">
                <a:cs typeface="Arial" panose="020B0604020202020204" pitchFamily="34" charset="0"/>
              </a:rPr>
              <a:t>翻译</a:t>
            </a:r>
            <a:endParaRPr lang="en-US" dirty="0"/>
          </a:p>
        </p:txBody>
      </p:sp>
      <p:sp>
        <p:nvSpPr>
          <p:cNvPr id="4" name="Slide Number Placeholder 3">
            <a:extLst>
              <a:ext uri="{FF2B5EF4-FFF2-40B4-BE49-F238E27FC236}">
                <a16:creationId xmlns="" xmlns:a16="http://schemas.microsoft.com/office/drawing/2014/main" id="{35DC5E14-67DD-4F28-88C4-6872E9C1B53C}"/>
              </a:ext>
            </a:extLst>
          </p:cNvPr>
          <p:cNvSpPr>
            <a:spLocks noGrp="1"/>
          </p:cNvSpPr>
          <p:nvPr>
            <p:ph type="sldNum" sz="quarter" idx="10"/>
          </p:nvPr>
        </p:nvSpPr>
        <p:spPr/>
        <p:txBody>
          <a:bodyPr/>
          <a:lstStyle/>
          <a:p>
            <a:pPr>
              <a:defRPr/>
            </a:pPr>
            <a:fld id="{3209C3FB-4AD6-4B36-A2A7-63E869CCBCB1}" type="slidenum">
              <a:rPr lang="zh-CN" altLang="en-US" smtClean="0"/>
              <a:t>85</a:t>
            </a:fld>
            <a:endParaRPr lang="en-US" altLang="zh-CN"/>
          </a:p>
        </p:txBody>
      </p:sp>
    </p:spTree>
    <p:extLst>
      <p:ext uri="{BB962C8B-B14F-4D97-AF65-F5344CB8AC3E}">
        <p14:creationId xmlns:p14="http://schemas.microsoft.com/office/powerpoint/2010/main" val="147801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379E34-D2A1-4EEF-9E28-0696EE22B3A9}"/>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循环神经网络</a:t>
            </a:r>
          </a:p>
          <a:p>
            <a:endParaRPr lang="en-US" dirty="0"/>
          </a:p>
        </p:txBody>
      </p:sp>
      <p:sp>
        <p:nvSpPr>
          <p:cNvPr id="3" name="Content Placeholder 2">
            <a:extLst>
              <a:ext uri="{FF2B5EF4-FFF2-40B4-BE49-F238E27FC236}">
                <a16:creationId xmlns="" xmlns:a16="http://schemas.microsoft.com/office/drawing/2014/main" id="{A946016B-73C5-44A7-A759-67AFEA4D13DF}"/>
              </a:ext>
            </a:extLst>
          </p:cNvPr>
          <p:cNvSpPr>
            <a:spLocks noGrp="1"/>
          </p:cNvSpPr>
          <p:nvPr>
            <p:ph idx="1"/>
          </p:nvPr>
        </p:nvSpPr>
        <p:spPr/>
        <p:txBody>
          <a:bodyPr/>
          <a:lstStyle/>
          <a:p>
            <a:r>
              <a:rPr lang="zh-CN" altLang="en-US" dirty="0">
                <a:cs typeface="Arial" panose="020B0604020202020204" pitchFamily="34" charset="0"/>
              </a:rPr>
              <a:t>设计用于</a:t>
            </a:r>
            <a:r>
              <a:rPr lang="zh-CN" altLang="en-US" b="1" dirty="0">
                <a:cs typeface="Arial" panose="020B0604020202020204" pitchFamily="34" charset="0"/>
              </a:rPr>
              <a:t>保存</a:t>
            </a:r>
            <a:r>
              <a:rPr lang="zh-CN" altLang="en-US" dirty="0">
                <a:cs typeface="Arial" panose="020B0604020202020204" pitchFamily="34" charset="0"/>
              </a:rPr>
              <a:t>一层的输出，</a:t>
            </a:r>
            <a:r>
              <a:rPr lang="en-US" altLang="zh-CN" dirty="0">
                <a:cs typeface="Arial" panose="020B0604020202020204" pitchFamily="34" charset="0"/>
              </a:rPr>
              <a:t>RNN </a:t>
            </a:r>
            <a:r>
              <a:rPr lang="zh-CN" altLang="en-US" dirty="0">
                <a:cs typeface="Arial" panose="020B0604020202020204" pitchFamily="34" charset="0"/>
              </a:rPr>
              <a:t>被反馈到输入中，以帮助</a:t>
            </a:r>
            <a:r>
              <a:rPr lang="zh-CN" altLang="en-US" b="1" dirty="0">
                <a:cs typeface="Arial" panose="020B0604020202020204" pitchFamily="34" charset="0"/>
              </a:rPr>
              <a:t>预测</a:t>
            </a:r>
            <a:r>
              <a:rPr lang="zh-CN" altLang="en-US" dirty="0">
                <a:cs typeface="Arial" panose="020B0604020202020204" pitchFamily="34" charset="0"/>
              </a:rPr>
              <a:t>该层的结果。</a:t>
            </a:r>
          </a:p>
          <a:p>
            <a:r>
              <a:rPr lang="zh-CN" altLang="en-US" b="1" dirty="0">
                <a:cs typeface="Arial" panose="020B0604020202020204" pitchFamily="34" charset="0"/>
              </a:rPr>
              <a:t>第一层</a:t>
            </a:r>
            <a:r>
              <a:rPr lang="zh-CN" altLang="en-US" dirty="0">
                <a:cs typeface="Arial" panose="020B0604020202020204" pitchFamily="34" charset="0"/>
              </a:rPr>
              <a:t>通常是</a:t>
            </a:r>
            <a:r>
              <a:rPr lang="zh-CN" altLang="en-US" b="1" dirty="0">
                <a:cs typeface="Arial" panose="020B0604020202020204" pitchFamily="34" charset="0"/>
              </a:rPr>
              <a:t>前馈</a:t>
            </a:r>
            <a:r>
              <a:rPr lang="zh-CN" altLang="en-US" dirty="0">
                <a:cs typeface="Arial" panose="020B0604020202020204" pitchFamily="34" charset="0"/>
              </a:rPr>
              <a:t>神经网络，后接</a:t>
            </a:r>
            <a:r>
              <a:rPr lang="zh-CN" altLang="en-US" b="1" dirty="0">
                <a:cs typeface="Arial" panose="020B0604020202020204" pitchFamily="34" charset="0"/>
              </a:rPr>
              <a:t>循环</a:t>
            </a:r>
            <a:r>
              <a:rPr lang="zh-CN" altLang="en-US" dirty="0">
                <a:cs typeface="Arial" panose="020B0604020202020204" pitchFamily="34" charset="0"/>
              </a:rPr>
              <a:t>神经网络层，其中记忆函数会记住它在先前时间步长中的一些信息。</a:t>
            </a:r>
            <a:endParaRPr lang="en-US" dirty="0"/>
          </a:p>
        </p:txBody>
      </p:sp>
      <p:sp>
        <p:nvSpPr>
          <p:cNvPr id="4" name="Slide Number Placeholder 3">
            <a:extLst>
              <a:ext uri="{FF2B5EF4-FFF2-40B4-BE49-F238E27FC236}">
                <a16:creationId xmlns="" xmlns:a16="http://schemas.microsoft.com/office/drawing/2014/main" id="{4BA91BC2-03E6-4A88-9054-8D917C29C01E}"/>
              </a:ext>
            </a:extLst>
          </p:cNvPr>
          <p:cNvSpPr>
            <a:spLocks noGrp="1"/>
          </p:cNvSpPr>
          <p:nvPr>
            <p:ph type="sldNum" sz="quarter" idx="10"/>
          </p:nvPr>
        </p:nvSpPr>
        <p:spPr/>
        <p:txBody>
          <a:bodyPr/>
          <a:lstStyle/>
          <a:p>
            <a:pPr>
              <a:defRPr/>
            </a:pPr>
            <a:fld id="{3209C3FB-4AD6-4B36-A2A7-63E869CCBCB1}" type="slidenum">
              <a:rPr lang="zh-CN" altLang="en-US" smtClean="0"/>
              <a:t>86</a:t>
            </a:fld>
            <a:endParaRPr lang="en-US" altLang="zh-CN"/>
          </a:p>
        </p:txBody>
      </p:sp>
    </p:spTree>
    <p:extLst>
      <p:ext uri="{BB962C8B-B14F-4D97-AF65-F5344CB8AC3E}">
        <p14:creationId xmlns:p14="http://schemas.microsoft.com/office/powerpoint/2010/main" val="211268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4A0A65-22DF-4297-A2A2-DD64FAE1E4D4}"/>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循环神经网络</a:t>
            </a:r>
          </a:p>
          <a:p>
            <a:endParaRPr lang="en-US" dirty="0"/>
          </a:p>
        </p:txBody>
      </p:sp>
      <p:sp>
        <p:nvSpPr>
          <p:cNvPr id="3" name="Content Placeholder 2">
            <a:extLst>
              <a:ext uri="{FF2B5EF4-FFF2-40B4-BE49-F238E27FC236}">
                <a16:creationId xmlns="" xmlns:a16="http://schemas.microsoft.com/office/drawing/2014/main" id="{4FAEC949-21BB-4021-9EE8-9D53DE1879D3}"/>
              </a:ext>
            </a:extLst>
          </p:cNvPr>
          <p:cNvSpPr>
            <a:spLocks noGrp="1"/>
          </p:cNvSpPr>
          <p:nvPr>
            <p:ph idx="1"/>
          </p:nvPr>
        </p:nvSpPr>
        <p:spPr/>
        <p:txBody>
          <a:bodyPr/>
          <a:lstStyle/>
          <a:p>
            <a:r>
              <a:rPr lang="zh-CN" altLang="en-US" dirty="0">
                <a:cs typeface="Arial" panose="020B0604020202020204" pitchFamily="34" charset="0"/>
              </a:rPr>
              <a:t>在这种情况下实现了</a:t>
            </a:r>
            <a:r>
              <a:rPr lang="zh-CN" altLang="en-US" b="1" dirty="0">
                <a:cs typeface="Arial" panose="020B0604020202020204" pitchFamily="34" charset="0"/>
              </a:rPr>
              <a:t>前向</a:t>
            </a:r>
            <a:r>
              <a:rPr lang="zh-CN" altLang="en-US" dirty="0">
                <a:cs typeface="Arial" panose="020B0604020202020204" pitchFamily="34" charset="0"/>
              </a:rPr>
              <a:t>传播。它存储其未来所需的信息。</a:t>
            </a:r>
          </a:p>
          <a:p>
            <a:r>
              <a:rPr lang="zh-CN" altLang="en-US" dirty="0">
                <a:cs typeface="Arial" panose="020B0604020202020204" pitchFamily="34" charset="0"/>
              </a:rPr>
              <a:t>如果预测</a:t>
            </a:r>
            <a:r>
              <a:rPr lang="zh-CN" altLang="en-US" b="1" dirty="0">
                <a:cs typeface="Arial" panose="020B0604020202020204" pitchFamily="34" charset="0"/>
              </a:rPr>
              <a:t>错误</a:t>
            </a:r>
            <a:r>
              <a:rPr lang="zh-CN" altLang="en-US" dirty="0">
                <a:cs typeface="Arial" panose="020B0604020202020204" pitchFamily="34" charset="0"/>
              </a:rPr>
              <a:t>，则采用学习率进行</a:t>
            </a:r>
            <a:r>
              <a:rPr lang="zh-CN" altLang="en-US" b="1" dirty="0">
                <a:cs typeface="Arial" panose="020B0604020202020204" pitchFamily="34" charset="0"/>
              </a:rPr>
              <a:t>微小更改</a:t>
            </a:r>
            <a:r>
              <a:rPr lang="zh-CN" altLang="en-US" dirty="0">
                <a:cs typeface="Arial" panose="020B0604020202020204" pitchFamily="34" charset="0"/>
              </a:rPr>
              <a:t>。因此，在反向传播过程中，它逐渐增加以做出正确的预测。</a:t>
            </a:r>
            <a:endParaRPr lang="en-US" dirty="0"/>
          </a:p>
        </p:txBody>
      </p:sp>
      <p:sp>
        <p:nvSpPr>
          <p:cNvPr id="4" name="Slide Number Placeholder 3">
            <a:extLst>
              <a:ext uri="{FF2B5EF4-FFF2-40B4-BE49-F238E27FC236}">
                <a16:creationId xmlns="" xmlns:a16="http://schemas.microsoft.com/office/drawing/2014/main" id="{78D00224-4E18-4E04-9268-855104A74DEE}"/>
              </a:ext>
            </a:extLst>
          </p:cNvPr>
          <p:cNvSpPr>
            <a:spLocks noGrp="1"/>
          </p:cNvSpPr>
          <p:nvPr>
            <p:ph type="sldNum" sz="quarter" idx="10"/>
          </p:nvPr>
        </p:nvSpPr>
        <p:spPr/>
        <p:txBody>
          <a:bodyPr/>
          <a:lstStyle/>
          <a:p>
            <a:pPr>
              <a:defRPr/>
            </a:pPr>
            <a:fld id="{3209C3FB-4AD6-4B36-A2A7-63E869CCBCB1}" type="slidenum">
              <a:rPr lang="zh-CN" altLang="en-US" smtClean="0"/>
              <a:t>87</a:t>
            </a:fld>
            <a:endParaRPr lang="en-US" altLang="zh-CN"/>
          </a:p>
        </p:txBody>
      </p:sp>
    </p:spTree>
    <p:extLst>
      <p:ext uri="{BB962C8B-B14F-4D97-AF65-F5344CB8AC3E}">
        <p14:creationId xmlns:p14="http://schemas.microsoft.com/office/powerpoint/2010/main" val="381566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595FEE-6258-45F2-9018-2D9EE6E3D84A}"/>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循环神经网络</a:t>
            </a:r>
          </a:p>
          <a:p>
            <a:endParaRPr lang="en-US" dirty="0"/>
          </a:p>
        </p:txBody>
      </p:sp>
      <p:sp>
        <p:nvSpPr>
          <p:cNvPr id="3" name="Content Placeholder 2">
            <a:extLst>
              <a:ext uri="{FF2B5EF4-FFF2-40B4-BE49-F238E27FC236}">
                <a16:creationId xmlns="" xmlns:a16="http://schemas.microsoft.com/office/drawing/2014/main" id="{25F03385-1D34-4654-887E-98FBEB87CF69}"/>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B4533393-A77C-4300-A38E-047C3299E1F3}"/>
              </a:ext>
            </a:extLst>
          </p:cNvPr>
          <p:cNvSpPr>
            <a:spLocks noGrp="1"/>
          </p:cNvSpPr>
          <p:nvPr>
            <p:ph type="sldNum" sz="quarter" idx="10"/>
          </p:nvPr>
        </p:nvSpPr>
        <p:spPr/>
        <p:txBody>
          <a:bodyPr/>
          <a:lstStyle/>
          <a:p>
            <a:pPr>
              <a:defRPr/>
            </a:pPr>
            <a:fld id="{3209C3FB-4AD6-4B36-A2A7-63E869CCBCB1}" type="slidenum">
              <a:rPr lang="zh-CN" altLang="en-US" smtClean="0"/>
              <a:t>88</a:t>
            </a:fld>
            <a:endParaRPr lang="en-US" altLang="zh-CN"/>
          </a:p>
        </p:txBody>
      </p:sp>
      <p:pic>
        <p:nvPicPr>
          <p:cNvPr id="5" name="图片 4"/>
          <p:cNvPicPr>
            <a:picLocks noChangeAspect="1"/>
          </p:cNvPicPr>
          <p:nvPr/>
        </p:nvPicPr>
        <p:blipFill>
          <a:blip r:embed="rId2"/>
          <a:stretch>
            <a:fillRect/>
          </a:stretch>
        </p:blipFill>
        <p:spPr>
          <a:xfrm>
            <a:off x="2087858" y="932027"/>
            <a:ext cx="5163030" cy="3972608"/>
          </a:xfrm>
          <a:prstGeom prst="rect">
            <a:avLst/>
          </a:prstGeom>
        </p:spPr>
      </p:pic>
    </p:spTree>
    <p:extLst>
      <p:ext uri="{BB962C8B-B14F-4D97-AF65-F5344CB8AC3E}">
        <p14:creationId xmlns:p14="http://schemas.microsoft.com/office/powerpoint/2010/main" val="40003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0C7946-30CE-4023-913B-E97E0776DEC7}"/>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循环神经网络</a:t>
            </a:r>
          </a:p>
          <a:p>
            <a:endParaRPr lang="en-US" dirty="0"/>
          </a:p>
        </p:txBody>
      </p:sp>
      <p:sp>
        <p:nvSpPr>
          <p:cNvPr id="3" name="Content Placeholder 2">
            <a:extLst>
              <a:ext uri="{FF2B5EF4-FFF2-40B4-BE49-F238E27FC236}">
                <a16:creationId xmlns="" xmlns:a16="http://schemas.microsoft.com/office/drawing/2014/main" id="{483B6077-69E3-41C5-B591-0CE7CC8A4E7D}"/>
              </a:ext>
            </a:extLst>
          </p:cNvPr>
          <p:cNvSpPr>
            <a:spLocks noGrp="1"/>
          </p:cNvSpPr>
          <p:nvPr>
            <p:ph idx="1"/>
          </p:nvPr>
        </p:nvSpPr>
        <p:spPr/>
        <p:txBody>
          <a:bodyPr/>
          <a:lstStyle/>
          <a:p>
            <a:r>
              <a:rPr lang="zh-CN" altLang="en-US" b="1" dirty="0">
                <a:cs typeface="Arial" panose="020B0604020202020204" pitchFamily="34" charset="0"/>
              </a:rPr>
              <a:t>循环神经网络的优点</a:t>
            </a:r>
          </a:p>
          <a:p>
            <a:r>
              <a:rPr lang="zh-CN" altLang="en-US" dirty="0">
                <a:cs typeface="Arial" panose="020B0604020202020204" pitchFamily="34" charset="0"/>
              </a:rPr>
              <a:t>对</a:t>
            </a:r>
            <a:r>
              <a:rPr lang="zh-CN" altLang="en-US" b="1" dirty="0">
                <a:cs typeface="Arial" panose="020B0604020202020204" pitchFamily="34" charset="0"/>
              </a:rPr>
              <a:t>序列数据</a:t>
            </a:r>
            <a:r>
              <a:rPr lang="zh-CN" altLang="en-US" dirty="0">
                <a:cs typeface="Arial" panose="020B0604020202020204" pitchFamily="34" charset="0"/>
              </a:rPr>
              <a:t>进行建模，其中每个样本可以</a:t>
            </a:r>
            <a:r>
              <a:rPr lang="zh-CN" altLang="en-US" b="1" dirty="0">
                <a:cs typeface="Arial" panose="020B0604020202020204" pitchFamily="34" charset="0"/>
              </a:rPr>
              <a:t>假定为依赖于</a:t>
            </a:r>
            <a:r>
              <a:rPr lang="zh-CN" altLang="en-US" dirty="0">
                <a:cs typeface="Arial" panose="020B0604020202020204" pitchFamily="34" charset="0"/>
              </a:rPr>
              <a:t>历史样本，这是一个优点。</a:t>
            </a:r>
          </a:p>
          <a:p>
            <a:r>
              <a:rPr lang="zh-CN" altLang="en-US" dirty="0">
                <a:cs typeface="Arial" panose="020B0604020202020204" pitchFamily="34" charset="0"/>
              </a:rPr>
              <a:t>与</a:t>
            </a:r>
            <a:r>
              <a:rPr lang="zh-CN" altLang="en-US" b="1" dirty="0">
                <a:cs typeface="Arial" panose="020B0604020202020204" pitchFamily="34" charset="0"/>
              </a:rPr>
              <a:t>卷积</a:t>
            </a:r>
            <a:r>
              <a:rPr lang="zh-CN" altLang="en-US" dirty="0">
                <a:cs typeface="Arial" panose="020B0604020202020204" pitchFamily="34" charset="0"/>
              </a:rPr>
              <a:t>层一起使用以扩展像素有效性。</a:t>
            </a:r>
          </a:p>
          <a:p>
            <a:r>
              <a:rPr lang="zh-CN" altLang="en-US" b="1" dirty="0">
                <a:cs typeface="Arial" panose="020B0604020202020204" pitchFamily="34" charset="0"/>
              </a:rPr>
              <a:t>循环神经网络的缺点</a:t>
            </a:r>
          </a:p>
          <a:p>
            <a:r>
              <a:rPr lang="zh-CN" altLang="en-US" b="1" dirty="0">
                <a:cs typeface="Arial" panose="020B0604020202020204" pitchFamily="34" charset="0"/>
              </a:rPr>
              <a:t>梯度</a:t>
            </a:r>
            <a:r>
              <a:rPr lang="zh-CN" altLang="en-US" dirty="0">
                <a:cs typeface="Arial" panose="020B0604020202020204" pitchFamily="34" charset="0"/>
              </a:rPr>
              <a:t>消失和爆炸问题</a:t>
            </a:r>
          </a:p>
          <a:p>
            <a:r>
              <a:rPr lang="zh-CN" altLang="en-US" b="1" dirty="0">
                <a:cs typeface="Arial" panose="020B0604020202020204" pitchFamily="34" charset="0"/>
              </a:rPr>
              <a:t>训练循环</a:t>
            </a:r>
            <a:r>
              <a:rPr lang="zh-CN" altLang="en-US" dirty="0">
                <a:cs typeface="Arial" panose="020B0604020202020204" pitchFamily="34" charset="0"/>
              </a:rPr>
              <a:t>神经网络可能是一项</a:t>
            </a:r>
            <a:r>
              <a:rPr lang="zh-CN" altLang="en-US" b="1" dirty="0">
                <a:cs typeface="Arial" panose="020B0604020202020204" pitchFamily="34" charset="0"/>
              </a:rPr>
              <a:t>困难的任务</a:t>
            </a:r>
            <a:endParaRPr lang="zh-CN" altLang="en-US" dirty="0">
              <a:cs typeface="Arial" panose="020B0604020202020204" pitchFamily="34" charset="0"/>
            </a:endParaRPr>
          </a:p>
          <a:p>
            <a:r>
              <a:rPr lang="zh-CN" altLang="en-US" dirty="0">
                <a:cs typeface="Arial" panose="020B0604020202020204" pitchFamily="34" charset="0"/>
              </a:rPr>
              <a:t>使用 </a:t>
            </a:r>
            <a:r>
              <a:rPr lang="en-US" altLang="zh-CN" b="1" dirty="0" err="1">
                <a:cs typeface="Arial" panose="020B0604020202020204" pitchFamily="34" charset="0"/>
              </a:rPr>
              <a:t>ReLU</a:t>
            </a:r>
            <a:r>
              <a:rPr lang="zh-CN" altLang="en-US" dirty="0">
                <a:cs typeface="Arial" panose="020B0604020202020204" pitchFamily="34" charset="0"/>
              </a:rPr>
              <a:t> 作为激活函数处理长序列数据</a:t>
            </a:r>
            <a:r>
              <a:rPr lang="zh-CN" altLang="en-US" b="1" dirty="0" smtClean="0">
                <a:cs typeface="Arial" panose="020B0604020202020204" pitchFamily="34" charset="0"/>
              </a:rPr>
              <a:t>困难改进</a:t>
            </a:r>
            <a:endParaRPr lang="en-US" dirty="0"/>
          </a:p>
        </p:txBody>
      </p:sp>
      <p:sp>
        <p:nvSpPr>
          <p:cNvPr id="4" name="Slide Number Placeholder 3">
            <a:extLst>
              <a:ext uri="{FF2B5EF4-FFF2-40B4-BE49-F238E27FC236}">
                <a16:creationId xmlns="" xmlns:a16="http://schemas.microsoft.com/office/drawing/2014/main" id="{89B12E9E-67E5-43E4-B43C-D6B0380F6E1A}"/>
              </a:ext>
            </a:extLst>
          </p:cNvPr>
          <p:cNvSpPr>
            <a:spLocks noGrp="1"/>
          </p:cNvSpPr>
          <p:nvPr>
            <p:ph type="sldNum" sz="quarter" idx="10"/>
          </p:nvPr>
        </p:nvSpPr>
        <p:spPr/>
        <p:txBody>
          <a:bodyPr/>
          <a:lstStyle/>
          <a:p>
            <a:pPr>
              <a:defRPr/>
            </a:pPr>
            <a:fld id="{3209C3FB-4AD6-4B36-A2A7-63E869CCBCB1}" type="slidenum">
              <a:rPr lang="zh-CN" altLang="en-US" smtClean="0"/>
              <a:t>89</a:t>
            </a:fld>
            <a:endParaRPr lang="en-US" altLang="zh-CN"/>
          </a:p>
        </p:txBody>
      </p:sp>
    </p:spTree>
    <p:extLst>
      <p:ext uri="{BB962C8B-B14F-4D97-AF65-F5344CB8AC3E}">
        <p14:creationId xmlns:p14="http://schemas.microsoft.com/office/powerpoint/2010/main" val="346709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7DE65F-3D66-4632-8A44-26BB9CF855A3}"/>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概念</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0AC8FFC7-973F-4D01-B6AE-102FC25AC4AC}"/>
              </a:ext>
            </a:extLst>
          </p:cNvPr>
          <p:cNvSpPr>
            <a:spLocks noGrp="1"/>
          </p:cNvSpPr>
          <p:nvPr>
            <p:ph idx="1"/>
          </p:nvPr>
        </p:nvSpPr>
        <p:spPr/>
        <p:txBody>
          <a:bodyPr/>
          <a:lstStyle/>
          <a:p>
            <a:r>
              <a:rPr lang="zh-CN" altLang="en-US" dirty="0">
                <a:cs typeface="Arial" panose="020B0604020202020204" pitchFamily="34" charset="0"/>
              </a:rPr>
              <a:t>突触 </a:t>
            </a:r>
            <a:r>
              <a:rPr lang="en-US" altLang="zh-CN" dirty="0">
                <a:cs typeface="Arial" panose="020B0604020202020204" pitchFamily="34" charset="0"/>
              </a:rPr>
              <a:t>/'</a:t>
            </a:r>
            <a:r>
              <a:rPr lang="en-US" altLang="zh-CN" dirty="0" err="1">
                <a:cs typeface="Arial" panose="020B0604020202020204" pitchFamily="34" charset="0"/>
              </a:rPr>
              <a:t>samaeps</a:t>
            </a:r>
            <a:r>
              <a:rPr lang="en-US" altLang="zh-CN" dirty="0">
                <a:cs typeface="Arial" panose="020B0604020202020204" pitchFamily="34" charset="0"/>
              </a:rPr>
              <a:t>/</a:t>
            </a:r>
            <a:r>
              <a:rPr lang="zh-CN" altLang="en-US" dirty="0">
                <a:cs typeface="Arial" panose="020B0604020202020204" pitchFamily="34" charset="0"/>
              </a:rPr>
              <a:t>：神经元以复杂的空间排列方式相互连接。</a:t>
            </a:r>
          </a:p>
          <a:p>
            <a:r>
              <a:rPr lang="zh-CN" altLang="en-US" dirty="0">
                <a:cs typeface="Arial" panose="020B0604020202020204" pitchFamily="34" charset="0"/>
              </a:rPr>
              <a:t>在轴突的末端是高度复杂和专门的结构，称为突触。</a:t>
            </a:r>
          </a:p>
          <a:p>
            <a:r>
              <a:rPr lang="zh-CN" altLang="en-US" dirty="0">
                <a:cs typeface="Arial" panose="020B0604020202020204" pitchFamily="34" charset="0"/>
              </a:rPr>
              <a:t>两个神经元之间的连接发生在这些突触处。</a:t>
            </a:r>
          </a:p>
          <a:p>
            <a:r>
              <a:rPr lang="zh-CN" altLang="en-US" dirty="0">
                <a:cs typeface="Arial" panose="020B0604020202020204" pitchFamily="34" charset="0"/>
              </a:rPr>
              <a:t>末梢分支 </a:t>
            </a:r>
            <a:r>
              <a:rPr lang="en-US" altLang="zh-CN" dirty="0">
                <a:cs typeface="Arial" panose="020B0604020202020204" pitchFamily="34" charset="0"/>
              </a:rPr>
              <a:t>/,arb(ə)</a:t>
            </a:r>
            <a:r>
              <a:rPr lang="en-US" altLang="zh-CN" dirty="0" err="1">
                <a:cs typeface="Arial" panose="020B0604020202020204" pitchFamily="34" charset="0"/>
              </a:rPr>
              <a:t>rə'zāSHən</a:t>
            </a:r>
            <a:r>
              <a:rPr lang="en-US" altLang="zh-CN" dirty="0">
                <a:cs typeface="Arial" panose="020B0604020202020204" pitchFamily="34" charset="0"/>
              </a:rPr>
              <a:t>/</a:t>
            </a:r>
            <a:r>
              <a:rPr lang="zh-CN" altLang="en-US" dirty="0">
                <a:cs typeface="Arial" panose="020B0604020202020204" pitchFamily="34" charset="0"/>
              </a:rPr>
              <a:t>：当轴突到达其最终目的地时，会再次分支，称为末梢分支。</a:t>
            </a:r>
            <a:endParaRPr lang="en-US" dirty="0"/>
          </a:p>
        </p:txBody>
      </p:sp>
      <p:sp>
        <p:nvSpPr>
          <p:cNvPr id="4" name="Slide Number Placeholder 3">
            <a:extLst>
              <a:ext uri="{FF2B5EF4-FFF2-40B4-BE49-F238E27FC236}">
                <a16:creationId xmlns="" xmlns:a16="http://schemas.microsoft.com/office/drawing/2014/main" id="{36F16D3C-BAAD-422F-BBE7-79FF3F1F0917}"/>
              </a:ext>
            </a:extLst>
          </p:cNvPr>
          <p:cNvSpPr>
            <a:spLocks noGrp="1"/>
          </p:cNvSpPr>
          <p:nvPr>
            <p:ph type="sldNum" sz="quarter" idx="10"/>
          </p:nvPr>
        </p:nvSpPr>
        <p:spPr/>
        <p:txBody>
          <a:bodyPr/>
          <a:lstStyle/>
          <a:p>
            <a:pPr>
              <a:defRPr/>
            </a:pPr>
            <a:fld id="{3209C3FB-4AD6-4B36-A2A7-63E869CCBCB1}" type="slidenum">
              <a:rPr lang="zh-CN" altLang="en-US" smtClean="0"/>
              <a:t>9</a:t>
            </a:fld>
            <a:endParaRPr lang="en-US" altLang="zh-CN"/>
          </a:p>
        </p:txBody>
      </p:sp>
    </p:spTree>
    <p:extLst>
      <p:ext uri="{BB962C8B-B14F-4D97-AF65-F5344CB8AC3E}">
        <p14:creationId xmlns:p14="http://schemas.microsoft.com/office/powerpoint/2010/main" val="349696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7E558C-1E28-4A00-9F80-1CEA383A8162}"/>
              </a:ext>
            </a:extLst>
          </p:cNvPr>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长短期记忆网络</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302311CE-DC56-4B3D-BBBF-0059ECA2F2B5}"/>
              </a:ext>
            </a:extLst>
          </p:cNvPr>
          <p:cNvSpPr>
            <a:spLocks noGrp="1"/>
          </p:cNvSpPr>
          <p:nvPr>
            <p:ph idx="1"/>
          </p:nvPr>
        </p:nvSpPr>
        <p:spPr/>
        <p:txBody>
          <a:bodyPr/>
          <a:lstStyle/>
          <a:p>
            <a:r>
              <a:rPr lang="en-US" altLang="zh-CN" dirty="0">
                <a:cs typeface="Arial" panose="020B0604020202020204" pitchFamily="34" charset="0"/>
              </a:rPr>
              <a:t>LSTM </a:t>
            </a:r>
            <a:r>
              <a:rPr lang="zh-CN" altLang="en-US" dirty="0">
                <a:cs typeface="Arial" panose="020B0604020202020204" pitchFamily="34" charset="0"/>
              </a:rPr>
              <a:t>网络是</a:t>
            </a:r>
            <a:r>
              <a:rPr lang="zh-CN" altLang="en-US" b="1" dirty="0">
                <a:cs typeface="Arial" panose="020B0604020202020204" pitchFamily="34" charset="0"/>
              </a:rPr>
              <a:t>一种 </a:t>
            </a:r>
            <a:r>
              <a:rPr lang="en-US" altLang="zh-CN" b="1" dirty="0">
                <a:cs typeface="Arial" panose="020B0604020202020204" pitchFamily="34" charset="0"/>
              </a:rPr>
              <a:t>RNN</a:t>
            </a:r>
            <a:r>
              <a:rPr lang="zh-CN" altLang="en-US" dirty="0">
                <a:cs typeface="Arial" panose="020B0604020202020204" pitchFamily="34" charset="0"/>
              </a:rPr>
              <a:t>，除了标准单元外，还使用特殊单元。</a:t>
            </a:r>
          </a:p>
          <a:p>
            <a:r>
              <a:rPr lang="en-US" altLang="zh-CN" dirty="0">
                <a:cs typeface="Arial" panose="020B0604020202020204" pitchFamily="34" charset="0"/>
              </a:rPr>
              <a:t>LSTM </a:t>
            </a:r>
            <a:r>
              <a:rPr lang="zh-CN" altLang="en-US" dirty="0">
                <a:cs typeface="Arial" panose="020B0604020202020204" pitchFamily="34" charset="0"/>
              </a:rPr>
              <a:t>单元包括一个</a:t>
            </a:r>
            <a:r>
              <a:rPr lang="en-US" altLang="zh-CN" dirty="0">
                <a:cs typeface="Arial" panose="020B0604020202020204" pitchFamily="34" charset="0"/>
              </a:rPr>
              <a:t>'</a:t>
            </a:r>
            <a:r>
              <a:rPr lang="zh-CN" altLang="en-US" b="1" dirty="0">
                <a:cs typeface="Arial" panose="020B0604020202020204" pitchFamily="34" charset="0"/>
              </a:rPr>
              <a:t>记忆细胞</a:t>
            </a:r>
            <a:r>
              <a:rPr lang="en-US" altLang="zh-CN" dirty="0">
                <a:cs typeface="Arial" panose="020B0604020202020204" pitchFamily="34" charset="0"/>
              </a:rPr>
              <a:t>'</a:t>
            </a:r>
            <a:r>
              <a:rPr lang="zh-CN" altLang="en-US" dirty="0">
                <a:cs typeface="Arial" panose="020B0604020202020204" pitchFamily="34" charset="0"/>
              </a:rPr>
              <a:t>，可以在内存中长时间保存信息。</a:t>
            </a:r>
          </a:p>
          <a:p>
            <a:endParaRPr lang="en-US" dirty="0"/>
          </a:p>
        </p:txBody>
      </p:sp>
      <p:sp>
        <p:nvSpPr>
          <p:cNvPr id="4" name="Slide Number Placeholder 3">
            <a:extLst>
              <a:ext uri="{FF2B5EF4-FFF2-40B4-BE49-F238E27FC236}">
                <a16:creationId xmlns="" xmlns:a16="http://schemas.microsoft.com/office/drawing/2014/main" id="{D11507F3-7421-4C9F-86AB-958CCDD3C1A1}"/>
              </a:ext>
            </a:extLst>
          </p:cNvPr>
          <p:cNvSpPr>
            <a:spLocks noGrp="1"/>
          </p:cNvSpPr>
          <p:nvPr>
            <p:ph type="sldNum" sz="quarter" idx="10"/>
          </p:nvPr>
        </p:nvSpPr>
        <p:spPr/>
        <p:txBody>
          <a:bodyPr/>
          <a:lstStyle/>
          <a:p>
            <a:pPr>
              <a:defRPr/>
            </a:pPr>
            <a:fld id="{3209C3FB-4AD6-4B36-A2A7-63E869CCBCB1}" type="slidenum">
              <a:rPr lang="zh-CN" altLang="en-US" smtClean="0"/>
              <a:t>90</a:t>
            </a:fld>
            <a:endParaRPr lang="en-US" altLang="zh-CN"/>
          </a:p>
        </p:txBody>
      </p:sp>
    </p:spTree>
    <p:extLst>
      <p:ext uri="{BB962C8B-B14F-4D97-AF65-F5344CB8AC3E}">
        <p14:creationId xmlns:p14="http://schemas.microsoft.com/office/powerpoint/2010/main" val="70422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4432AF-5E71-4D8C-9933-7E606EA61A87}"/>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长短期记忆网络</a:t>
            </a:r>
          </a:p>
          <a:p>
            <a:endParaRPr lang="en-US" dirty="0"/>
          </a:p>
        </p:txBody>
      </p:sp>
      <p:sp>
        <p:nvSpPr>
          <p:cNvPr id="3" name="Content Placeholder 2">
            <a:extLst>
              <a:ext uri="{FF2B5EF4-FFF2-40B4-BE49-F238E27FC236}">
                <a16:creationId xmlns="" xmlns:a16="http://schemas.microsoft.com/office/drawing/2014/main" id="{2743AB39-EE92-47C7-8C98-9A30DE47B2FB}"/>
              </a:ext>
            </a:extLst>
          </p:cNvPr>
          <p:cNvSpPr>
            <a:spLocks noGrp="1"/>
          </p:cNvSpPr>
          <p:nvPr>
            <p:ph idx="1"/>
          </p:nvPr>
        </p:nvSpPr>
        <p:spPr/>
        <p:txBody>
          <a:bodyPr/>
          <a:lstStyle/>
          <a:p>
            <a:r>
              <a:rPr lang="zh-CN" altLang="en-US" b="1" dirty="0">
                <a:cs typeface="Arial" panose="020B0604020202020204" pitchFamily="34" charset="0"/>
              </a:rPr>
              <a:t>一组门</a:t>
            </a:r>
            <a:r>
              <a:rPr lang="zh-CN" altLang="en-US" dirty="0">
                <a:cs typeface="Arial" panose="020B0604020202020204" pitchFamily="34" charset="0"/>
              </a:rPr>
              <a:t>用于控制信息何时进入内存、何时输出以及何时被遗忘。</a:t>
            </a:r>
          </a:p>
          <a:p>
            <a:r>
              <a:rPr lang="zh-CN" altLang="en-US" dirty="0">
                <a:cs typeface="Arial" panose="020B0604020202020204" pitchFamily="34" charset="0"/>
              </a:rPr>
              <a:t>有三种类型的门：输入门、输出门和遗忘门：</a:t>
            </a:r>
            <a:br>
              <a:rPr lang="zh-CN" altLang="en-US" dirty="0">
                <a:cs typeface="Arial" panose="020B0604020202020204" pitchFamily="34" charset="0"/>
              </a:rPr>
            </a:br>
            <a:r>
              <a:rPr lang="zh-CN" altLang="en-US" dirty="0">
                <a:cs typeface="Arial" panose="020B0604020202020204" pitchFamily="34" charset="0"/>
              </a:rPr>
              <a:t>✓输入门决定来自最后一个样本的信息有多少将保留在内存中；</a:t>
            </a:r>
            <a:br>
              <a:rPr lang="zh-CN" altLang="en-US" dirty="0">
                <a:cs typeface="Arial" panose="020B0604020202020204" pitchFamily="34" charset="0"/>
              </a:rPr>
            </a:br>
            <a:r>
              <a:rPr lang="zh-CN" altLang="en-US" dirty="0">
                <a:cs typeface="Arial" panose="020B0604020202020204" pitchFamily="34" charset="0"/>
              </a:rPr>
              <a:t>✓输出门调节传递到下一层的数据量；</a:t>
            </a:r>
            <a:br>
              <a:rPr lang="zh-CN" altLang="en-US" dirty="0">
                <a:cs typeface="Arial" panose="020B0604020202020204" pitchFamily="34" charset="0"/>
              </a:rPr>
            </a:br>
            <a:r>
              <a:rPr lang="zh-CN" altLang="en-US" dirty="0">
                <a:cs typeface="Arial" panose="020B0604020202020204" pitchFamily="34" charset="0"/>
              </a:rPr>
              <a:t>✓遗忘门控制内存的遗忘率</a:t>
            </a:r>
          </a:p>
          <a:p>
            <a:endParaRPr lang="en-US" dirty="0"/>
          </a:p>
        </p:txBody>
      </p:sp>
      <p:sp>
        <p:nvSpPr>
          <p:cNvPr id="4" name="Slide Number Placeholder 3">
            <a:extLst>
              <a:ext uri="{FF2B5EF4-FFF2-40B4-BE49-F238E27FC236}">
                <a16:creationId xmlns="" xmlns:a16="http://schemas.microsoft.com/office/drawing/2014/main" id="{5D8CE36C-7FBE-41EB-ACD6-AB5C1ADBD02A}"/>
              </a:ext>
            </a:extLst>
          </p:cNvPr>
          <p:cNvSpPr>
            <a:spLocks noGrp="1"/>
          </p:cNvSpPr>
          <p:nvPr>
            <p:ph type="sldNum" sz="quarter" idx="10"/>
          </p:nvPr>
        </p:nvSpPr>
        <p:spPr/>
        <p:txBody>
          <a:bodyPr/>
          <a:lstStyle/>
          <a:p>
            <a:pPr>
              <a:defRPr/>
            </a:pPr>
            <a:fld id="{3209C3FB-4AD6-4B36-A2A7-63E869CCBCB1}" type="slidenum">
              <a:rPr lang="zh-CN" altLang="en-US" smtClean="0"/>
              <a:t>91</a:t>
            </a:fld>
            <a:endParaRPr lang="en-US" altLang="zh-CN"/>
          </a:p>
        </p:txBody>
      </p:sp>
    </p:spTree>
    <p:extLst>
      <p:ext uri="{BB962C8B-B14F-4D97-AF65-F5344CB8AC3E}">
        <p14:creationId xmlns:p14="http://schemas.microsoft.com/office/powerpoint/2010/main" val="407904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6F9DA2-F790-4FF0-A21F-0777C47F7AB0}"/>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长短期记忆</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网络</a:t>
            </a:r>
            <a:endParaRPr lang="en-US" dirty="0"/>
          </a:p>
        </p:txBody>
      </p:sp>
      <p:sp>
        <p:nvSpPr>
          <p:cNvPr id="3" name="Content Placeholder 2">
            <a:extLst>
              <a:ext uri="{FF2B5EF4-FFF2-40B4-BE49-F238E27FC236}">
                <a16:creationId xmlns="" xmlns:a16="http://schemas.microsoft.com/office/drawing/2014/main" id="{BA8FEADD-ED71-4A94-8EAA-31DCB1B680C2}"/>
              </a:ext>
            </a:extLst>
          </p:cNvPr>
          <p:cNvSpPr>
            <a:spLocks noGrp="1"/>
          </p:cNvSpPr>
          <p:nvPr>
            <p:ph idx="1"/>
          </p:nvPr>
        </p:nvSpPr>
        <p:spPr/>
        <p:txBody>
          <a:bodyPr/>
          <a:lstStyle/>
          <a:p>
            <a:endParaRPr lang="zh-CN" altLang="en-US" b="1" dirty="0">
              <a:cs typeface="Arial" panose="020B0604020202020204" pitchFamily="34" charset="0"/>
            </a:endParaRPr>
          </a:p>
          <a:p>
            <a:r>
              <a:rPr lang="zh-CN" altLang="en-US" dirty="0">
                <a:cs typeface="Arial" panose="020B0604020202020204" pitchFamily="34" charset="0"/>
              </a:rPr>
              <a:t>这种架构使它们能够学习</a:t>
            </a:r>
            <a:r>
              <a:rPr lang="zh-CN" altLang="en-US" b="1" dirty="0">
                <a:cs typeface="Arial" panose="020B0604020202020204" pitchFamily="34" charset="0"/>
              </a:rPr>
              <a:t>长期依赖关系</a:t>
            </a:r>
            <a:endParaRPr lang="en-US" dirty="0"/>
          </a:p>
        </p:txBody>
      </p:sp>
      <p:sp>
        <p:nvSpPr>
          <p:cNvPr id="4" name="Slide Number Placeholder 3">
            <a:extLst>
              <a:ext uri="{FF2B5EF4-FFF2-40B4-BE49-F238E27FC236}">
                <a16:creationId xmlns="" xmlns:a16="http://schemas.microsoft.com/office/drawing/2014/main" id="{36C42E7E-055B-4E61-8527-9F8150EDA1F7}"/>
              </a:ext>
            </a:extLst>
          </p:cNvPr>
          <p:cNvSpPr>
            <a:spLocks noGrp="1"/>
          </p:cNvSpPr>
          <p:nvPr>
            <p:ph type="sldNum" sz="quarter" idx="10"/>
          </p:nvPr>
        </p:nvSpPr>
        <p:spPr/>
        <p:txBody>
          <a:bodyPr/>
          <a:lstStyle/>
          <a:p>
            <a:pPr>
              <a:defRPr/>
            </a:pPr>
            <a:fld id="{3209C3FB-4AD6-4B36-A2A7-63E869CCBCB1}" type="slidenum">
              <a:rPr lang="zh-CN" altLang="en-US" smtClean="0"/>
              <a:t>92</a:t>
            </a:fld>
            <a:endParaRPr lang="en-US" altLang="zh-CN"/>
          </a:p>
        </p:txBody>
      </p:sp>
      <p:pic>
        <p:nvPicPr>
          <p:cNvPr id="5" name="图片 4"/>
          <p:cNvPicPr>
            <a:picLocks noChangeAspect="1"/>
          </p:cNvPicPr>
          <p:nvPr/>
        </p:nvPicPr>
        <p:blipFill>
          <a:blip r:embed="rId2"/>
          <a:stretch>
            <a:fillRect/>
          </a:stretch>
        </p:blipFill>
        <p:spPr>
          <a:xfrm>
            <a:off x="0" y="1786517"/>
            <a:ext cx="9144000" cy="3342696"/>
          </a:xfrm>
          <a:prstGeom prst="rect">
            <a:avLst/>
          </a:prstGeom>
        </p:spPr>
      </p:pic>
    </p:spTree>
    <p:extLst>
      <p:ext uri="{BB962C8B-B14F-4D97-AF65-F5344CB8AC3E}">
        <p14:creationId xmlns:p14="http://schemas.microsoft.com/office/powerpoint/2010/main" val="237869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54F4D5-1E6D-4850-8063-CACA715FA04B}"/>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RNN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简单单元与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LSTM </a:t>
            </a:r>
            <a:r>
              <a:rPr lang="zh-CN" altLang="en-US" sz="2800" b="1" i="0" kern="1200" dirty="0" smtClean="0">
                <a:solidFill>
                  <a:schemeClr val="tx1"/>
                </a:solidFill>
                <a:effectLst/>
                <a:latin typeface="Calibri" panose="020F0502020204030204" pitchFamily="34" charset="0"/>
                <a:ea typeface="+mj-ea"/>
                <a:cs typeface="Arial" panose="020B0604020202020204" pitchFamily="34" charset="0"/>
              </a:rPr>
              <a:t>单元</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4035CB2C-1E62-455A-8D9D-E9CAB40094E1}"/>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3D83EEDF-5E7E-4DDA-B795-C468CB6A3DD9}"/>
              </a:ext>
            </a:extLst>
          </p:cNvPr>
          <p:cNvSpPr>
            <a:spLocks noGrp="1"/>
          </p:cNvSpPr>
          <p:nvPr>
            <p:ph type="sldNum" sz="quarter" idx="10"/>
          </p:nvPr>
        </p:nvSpPr>
        <p:spPr/>
        <p:txBody>
          <a:bodyPr/>
          <a:lstStyle/>
          <a:p>
            <a:pPr>
              <a:defRPr/>
            </a:pPr>
            <a:fld id="{3209C3FB-4AD6-4B36-A2A7-63E869CCBCB1}" type="slidenum">
              <a:rPr lang="zh-CN" altLang="en-US" smtClean="0"/>
              <a:t>93</a:t>
            </a:fld>
            <a:endParaRPr lang="en-US" altLang="zh-CN"/>
          </a:p>
        </p:txBody>
      </p:sp>
      <p:pic>
        <p:nvPicPr>
          <p:cNvPr id="5" name="图片 4"/>
          <p:cNvPicPr>
            <a:picLocks noChangeAspect="1"/>
          </p:cNvPicPr>
          <p:nvPr/>
        </p:nvPicPr>
        <p:blipFill>
          <a:blip r:embed="rId2"/>
          <a:stretch>
            <a:fillRect/>
          </a:stretch>
        </p:blipFill>
        <p:spPr>
          <a:xfrm>
            <a:off x="0" y="753089"/>
            <a:ext cx="9144000" cy="4390411"/>
          </a:xfrm>
          <a:prstGeom prst="rect">
            <a:avLst/>
          </a:prstGeom>
        </p:spPr>
      </p:pic>
    </p:spTree>
    <p:extLst>
      <p:ext uri="{BB962C8B-B14F-4D97-AF65-F5344CB8AC3E}">
        <p14:creationId xmlns:p14="http://schemas.microsoft.com/office/powerpoint/2010/main" val="22793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A19793-9626-4100-B313-2B7632B488BB}"/>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序列到序列</a:t>
            </a:r>
            <a:r>
              <a:rPr lang="zh-CN" altLang="en-US" sz="2800" b="1" i="0" kern="1200" dirty="0" smtClean="0">
                <a:solidFill>
                  <a:schemeClr val="tx1"/>
                </a:solidFill>
                <a:effectLst/>
                <a:latin typeface="Calibri" panose="020F0502020204030204" pitchFamily="34" charset="0"/>
                <a:ea typeface="+mj-ea"/>
                <a:cs typeface="Arial" panose="020B0604020202020204" pitchFamily="34" charset="0"/>
              </a:rPr>
              <a:t>模型</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F27C77ED-AE7E-4B6D-8423-36B18F9FBEA3}"/>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B381E054-6898-4F46-B4DA-ABA9DED2A76C}"/>
              </a:ext>
            </a:extLst>
          </p:cNvPr>
          <p:cNvSpPr>
            <a:spLocks noGrp="1"/>
          </p:cNvSpPr>
          <p:nvPr>
            <p:ph type="sldNum" sz="quarter" idx="10"/>
          </p:nvPr>
        </p:nvSpPr>
        <p:spPr/>
        <p:txBody>
          <a:bodyPr/>
          <a:lstStyle/>
          <a:p>
            <a:pPr>
              <a:defRPr/>
            </a:pPr>
            <a:fld id="{3209C3FB-4AD6-4B36-A2A7-63E869CCBCB1}" type="slidenum">
              <a:rPr lang="zh-CN" altLang="en-US" smtClean="0"/>
              <a:t>94</a:t>
            </a:fld>
            <a:endParaRPr lang="en-US" altLang="zh-CN"/>
          </a:p>
        </p:txBody>
      </p:sp>
      <p:pic>
        <p:nvPicPr>
          <p:cNvPr id="5" name="图片 4"/>
          <p:cNvPicPr>
            <a:picLocks noChangeAspect="1"/>
          </p:cNvPicPr>
          <p:nvPr/>
        </p:nvPicPr>
        <p:blipFill>
          <a:blip r:embed="rId2"/>
          <a:stretch>
            <a:fillRect/>
          </a:stretch>
        </p:blipFill>
        <p:spPr>
          <a:xfrm>
            <a:off x="0" y="775243"/>
            <a:ext cx="9144000" cy="4368257"/>
          </a:xfrm>
          <a:prstGeom prst="rect">
            <a:avLst/>
          </a:prstGeom>
        </p:spPr>
      </p:pic>
    </p:spTree>
    <p:extLst>
      <p:ext uri="{BB962C8B-B14F-4D97-AF65-F5344CB8AC3E}">
        <p14:creationId xmlns:p14="http://schemas.microsoft.com/office/powerpoint/2010/main" val="19319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3FCE09-D7FC-41B2-82EF-3EE6C7447CD9}"/>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序列到序列模型</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70F4B735-AC35-4CE2-A49B-C24E874C84D2}"/>
              </a:ext>
            </a:extLst>
          </p:cNvPr>
          <p:cNvSpPr>
            <a:spLocks noGrp="1"/>
          </p:cNvSpPr>
          <p:nvPr>
            <p:ph idx="1"/>
          </p:nvPr>
        </p:nvSpPr>
        <p:spPr/>
        <p:txBody>
          <a:bodyPr/>
          <a:lstStyle/>
          <a:p>
            <a:r>
              <a:rPr lang="zh-CN" altLang="en-US" dirty="0">
                <a:cs typeface="Arial" panose="020B0604020202020204" pitchFamily="34" charset="0"/>
              </a:rPr>
              <a:t>序列到序列模型由两个 </a:t>
            </a:r>
            <a:r>
              <a:rPr lang="en-US" altLang="zh-CN" dirty="0">
                <a:cs typeface="Arial" panose="020B0604020202020204" pitchFamily="34" charset="0"/>
              </a:rPr>
              <a:t>RNN </a:t>
            </a:r>
            <a:r>
              <a:rPr lang="zh-CN" altLang="en-US" dirty="0" smtClean="0">
                <a:cs typeface="Arial" panose="020B0604020202020204" pitchFamily="34" charset="0"/>
              </a:rPr>
              <a:t>组成。</a:t>
            </a:r>
            <a:endParaRPr lang="en-US" altLang="zh-CN" dirty="0" smtClean="0">
              <a:cs typeface="Arial" panose="020B0604020202020204" pitchFamily="34" charset="0"/>
            </a:endParaRPr>
          </a:p>
          <a:p>
            <a:r>
              <a:rPr lang="zh-CN" altLang="en-US" dirty="0" smtClean="0">
                <a:cs typeface="Arial" panose="020B0604020202020204" pitchFamily="34" charset="0"/>
              </a:rPr>
              <a:t>存在</a:t>
            </a:r>
            <a:r>
              <a:rPr lang="zh-CN" altLang="en-US" dirty="0">
                <a:cs typeface="Arial" panose="020B0604020202020204" pitchFamily="34" charset="0"/>
              </a:rPr>
              <a:t>一个处理输入的编码器和一</a:t>
            </a:r>
            <a:r>
              <a:rPr lang="zh-CN" altLang="en-US" dirty="0" smtClean="0">
                <a:cs typeface="Arial" panose="020B0604020202020204" pitchFamily="34" charset="0"/>
              </a:rPr>
              <a:t>个处理</a:t>
            </a:r>
            <a:r>
              <a:rPr lang="zh-CN" altLang="en-US" dirty="0">
                <a:cs typeface="Arial" panose="020B0604020202020204" pitchFamily="34" charset="0"/>
              </a:rPr>
              <a:t>输出的解码器。</a:t>
            </a:r>
          </a:p>
          <a:p>
            <a:r>
              <a:rPr lang="zh-CN" altLang="en-US" dirty="0">
                <a:cs typeface="Arial" panose="020B0604020202020204" pitchFamily="34" charset="0"/>
              </a:rPr>
              <a:t>编码器和解码器同时工作 </a:t>
            </a:r>
            <a:r>
              <a:rPr lang="en-US" altLang="zh-CN" dirty="0">
                <a:cs typeface="Arial" panose="020B0604020202020204" pitchFamily="34" charset="0"/>
              </a:rPr>
              <a:t>- </a:t>
            </a:r>
            <a:r>
              <a:rPr lang="zh-CN" altLang="en-US" dirty="0" smtClean="0">
                <a:cs typeface="Arial" panose="020B0604020202020204" pitchFamily="34" charset="0"/>
              </a:rPr>
              <a:t>要么使用</a:t>
            </a:r>
            <a:r>
              <a:rPr lang="zh-CN" altLang="en-US" dirty="0">
                <a:cs typeface="Arial" panose="020B0604020202020204" pitchFamily="34" charset="0"/>
              </a:rPr>
              <a:t>相同的参数，要么使用不同的参数</a:t>
            </a:r>
            <a:r>
              <a:rPr lang="zh-CN" altLang="en-US" dirty="0" smtClean="0">
                <a:cs typeface="Arial" panose="020B0604020202020204" pitchFamily="34" charset="0"/>
              </a:rPr>
              <a:t>。</a:t>
            </a:r>
            <a:endParaRPr lang="en-US" altLang="zh-CN" dirty="0" smtClean="0">
              <a:cs typeface="Arial" panose="020B0604020202020204" pitchFamily="34" charset="0"/>
            </a:endParaRPr>
          </a:p>
          <a:p>
            <a:r>
              <a:rPr lang="zh-CN" altLang="en-US" dirty="0" smtClean="0">
                <a:cs typeface="Arial" panose="020B0604020202020204" pitchFamily="34" charset="0"/>
              </a:rPr>
              <a:t>这个</a:t>
            </a:r>
            <a:r>
              <a:rPr lang="zh-CN" altLang="en-US" dirty="0">
                <a:cs typeface="Arial" panose="020B0604020202020204" pitchFamily="34" charset="0"/>
              </a:rPr>
              <a:t>模型</a:t>
            </a:r>
            <a:r>
              <a:rPr lang="zh-CN" altLang="en-US" dirty="0" smtClean="0">
                <a:cs typeface="Arial" panose="020B0604020202020204" pitchFamily="34" charset="0"/>
              </a:rPr>
              <a:t>，与</a:t>
            </a:r>
            <a:r>
              <a:rPr lang="zh-CN" altLang="en-US" dirty="0">
                <a:cs typeface="Arial" panose="020B0604020202020204" pitchFamily="34" charset="0"/>
              </a:rPr>
              <a:t>实际 </a:t>
            </a:r>
            <a:r>
              <a:rPr lang="en-US" altLang="zh-CN" dirty="0">
                <a:cs typeface="Arial" panose="020B0604020202020204" pitchFamily="34" charset="0"/>
              </a:rPr>
              <a:t>RNN </a:t>
            </a:r>
            <a:r>
              <a:rPr lang="zh-CN" altLang="en-US" dirty="0">
                <a:cs typeface="Arial" panose="020B0604020202020204" pitchFamily="34" charset="0"/>
              </a:rPr>
              <a:t>相反，特别</a:t>
            </a:r>
            <a:r>
              <a:rPr lang="zh-CN" altLang="en-US" dirty="0" smtClean="0">
                <a:cs typeface="Arial" panose="020B0604020202020204" pitchFamily="34" charset="0"/>
              </a:rPr>
              <a:t>适用于输入数据</a:t>
            </a:r>
            <a:r>
              <a:rPr lang="zh-CN" altLang="en-US" dirty="0">
                <a:cs typeface="Arial" panose="020B0604020202020204" pitchFamily="34" charset="0"/>
              </a:rPr>
              <a:t>的长度</a:t>
            </a:r>
            <a:r>
              <a:rPr lang="zh-CN" altLang="en-US" dirty="0" smtClean="0">
                <a:cs typeface="Arial" panose="020B0604020202020204" pitchFamily="34" charset="0"/>
              </a:rPr>
              <a:t>等于输出数据</a:t>
            </a:r>
            <a:r>
              <a:rPr lang="zh-CN" altLang="en-US" dirty="0">
                <a:cs typeface="Arial" panose="020B0604020202020204" pitchFamily="34" charset="0"/>
              </a:rPr>
              <a:t>的长度的情况</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A8EA1239-DD30-49F8-A975-449BE332EE4F}"/>
              </a:ext>
            </a:extLst>
          </p:cNvPr>
          <p:cNvSpPr>
            <a:spLocks noGrp="1"/>
          </p:cNvSpPr>
          <p:nvPr>
            <p:ph type="sldNum" sz="quarter" idx="10"/>
          </p:nvPr>
        </p:nvSpPr>
        <p:spPr/>
        <p:txBody>
          <a:bodyPr/>
          <a:lstStyle/>
          <a:p>
            <a:pPr>
              <a:defRPr/>
            </a:pPr>
            <a:fld id="{3209C3FB-4AD6-4B36-A2A7-63E869CCBCB1}" type="slidenum">
              <a:rPr lang="zh-CN" altLang="en-US" smtClean="0"/>
              <a:t>95</a:t>
            </a:fld>
            <a:endParaRPr lang="en-US" altLang="zh-CN"/>
          </a:p>
        </p:txBody>
      </p:sp>
    </p:spTree>
    <p:extLst>
      <p:ext uri="{BB962C8B-B14F-4D97-AF65-F5344CB8AC3E}">
        <p14:creationId xmlns:p14="http://schemas.microsoft.com/office/powerpoint/2010/main" val="272118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3A09BA-7F46-4C6B-B236-63650A78663D}"/>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序列到序列模型</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FF510C99-3863-4DD5-A66D-3EA1F7F0A12A}"/>
              </a:ext>
            </a:extLst>
          </p:cNvPr>
          <p:cNvSpPr>
            <a:spLocks noGrp="1"/>
          </p:cNvSpPr>
          <p:nvPr>
            <p:ph idx="1"/>
          </p:nvPr>
        </p:nvSpPr>
        <p:spPr/>
        <p:txBody>
          <a:bodyPr/>
          <a:lstStyle/>
          <a:p>
            <a:r>
              <a:rPr lang="zh-CN" altLang="en-US" dirty="0">
                <a:cs typeface="Arial" panose="020B0604020202020204" pitchFamily="34" charset="0"/>
              </a:rPr>
              <a:t>虽然它们具有与 </a:t>
            </a:r>
            <a:r>
              <a:rPr lang="en-US" altLang="zh-CN" dirty="0">
                <a:cs typeface="Arial" panose="020B0604020202020204" pitchFamily="34" charset="0"/>
              </a:rPr>
              <a:t>RNN </a:t>
            </a:r>
            <a:r>
              <a:rPr lang="zh-CN" altLang="en-US" dirty="0">
                <a:cs typeface="Arial" panose="020B0604020202020204" pitchFamily="34" charset="0"/>
              </a:rPr>
              <a:t>相似的优点和局限性，但这些模型通常主要应用于聊天机器人、机器翻译和问答系统</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D31A629A-C65F-4AD5-86A1-4D38D051D2A3}"/>
              </a:ext>
            </a:extLst>
          </p:cNvPr>
          <p:cNvSpPr>
            <a:spLocks noGrp="1"/>
          </p:cNvSpPr>
          <p:nvPr>
            <p:ph type="sldNum" sz="quarter" idx="10"/>
          </p:nvPr>
        </p:nvSpPr>
        <p:spPr/>
        <p:txBody>
          <a:bodyPr/>
          <a:lstStyle/>
          <a:p>
            <a:pPr>
              <a:defRPr/>
            </a:pPr>
            <a:fld id="{3209C3FB-4AD6-4B36-A2A7-63E869CCBCB1}" type="slidenum">
              <a:rPr lang="zh-CN" altLang="en-US" smtClean="0"/>
              <a:t>96</a:t>
            </a:fld>
            <a:endParaRPr lang="en-US" altLang="zh-CN"/>
          </a:p>
        </p:txBody>
      </p:sp>
    </p:spTree>
    <p:extLst>
      <p:ext uri="{BB962C8B-B14F-4D97-AF65-F5344CB8AC3E}">
        <p14:creationId xmlns:p14="http://schemas.microsoft.com/office/powerpoint/2010/main" val="376755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5E9D56-187F-4D91-9DDE-56D0F8452ECA}"/>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模块化神经网络</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D2AA2E63-0918-4CBF-A643-96C08BA8098A}"/>
              </a:ext>
            </a:extLst>
          </p:cNvPr>
          <p:cNvSpPr>
            <a:spLocks noGrp="1"/>
          </p:cNvSpPr>
          <p:nvPr>
            <p:ph idx="1"/>
          </p:nvPr>
        </p:nvSpPr>
        <p:spPr/>
        <p:txBody>
          <a:bodyPr/>
          <a:lstStyle/>
          <a:p>
            <a:r>
              <a:rPr lang="zh-CN" altLang="en-US" dirty="0">
                <a:cs typeface="Arial" panose="020B0604020202020204" pitchFamily="34" charset="0"/>
              </a:rPr>
              <a:t>模块化神经网络包含许多不同的网络，这些</a:t>
            </a:r>
            <a:r>
              <a:rPr lang="zh-CN" altLang="en-US" dirty="0" smtClean="0">
                <a:cs typeface="Arial" panose="020B0604020202020204" pitchFamily="34" charset="0"/>
              </a:rPr>
              <a:t>网络独立</a:t>
            </a:r>
            <a:r>
              <a:rPr lang="zh-CN" altLang="en-US" dirty="0">
                <a:cs typeface="Arial" panose="020B0604020202020204" pitchFamily="34" charset="0"/>
              </a:rPr>
              <a:t>运行并执行子任务。</a:t>
            </a:r>
          </a:p>
          <a:p>
            <a:r>
              <a:rPr lang="zh-CN" altLang="en-US" dirty="0">
                <a:cs typeface="Arial" panose="020B0604020202020204" pitchFamily="34" charset="0"/>
              </a:rPr>
              <a:t>不同的网络在计算过程中并不真正相互作用或发出信号。</a:t>
            </a:r>
          </a:p>
          <a:p>
            <a:r>
              <a:rPr lang="zh-CN" altLang="en-US" dirty="0">
                <a:cs typeface="Arial" panose="020B0604020202020204" pitchFamily="34" charset="0"/>
              </a:rPr>
              <a:t>它们独立</a:t>
            </a:r>
            <a:r>
              <a:rPr lang="zh-CN" altLang="en-US" dirty="0" smtClean="0">
                <a:cs typeface="Arial" panose="020B0604020202020204" pitchFamily="34" charset="0"/>
              </a:rPr>
              <a:t>工作以</a:t>
            </a:r>
            <a:r>
              <a:rPr lang="zh-CN" altLang="en-US" dirty="0">
                <a:cs typeface="Arial" panose="020B0604020202020204" pitchFamily="34" charset="0"/>
              </a:rPr>
              <a:t>实现输出。</a:t>
            </a:r>
          </a:p>
          <a:p>
            <a:r>
              <a:rPr lang="zh-CN" altLang="en-US" dirty="0">
                <a:cs typeface="Arial" panose="020B0604020202020204" pitchFamily="34" charset="0"/>
              </a:rPr>
              <a:t>因此，通过将其分解</a:t>
            </a:r>
            <a:r>
              <a:rPr lang="zh-CN" altLang="en-US" dirty="0" smtClean="0">
                <a:cs typeface="Arial" panose="020B0604020202020204" pitchFamily="34" charset="0"/>
              </a:rPr>
              <a:t>为独立</a:t>
            </a:r>
            <a:r>
              <a:rPr lang="zh-CN" altLang="en-US" dirty="0">
                <a:cs typeface="Arial" panose="020B0604020202020204" pitchFamily="34" charset="0"/>
              </a:rPr>
              <a:t>组件，可以显著加快大型复杂计算过程的速度</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2E2C6DE2-3F52-4BCE-A139-664488692C09}"/>
              </a:ext>
            </a:extLst>
          </p:cNvPr>
          <p:cNvSpPr>
            <a:spLocks noGrp="1"/>
          </p:cNvSpPr>
          <p:nvPr>
            <p:ph type="sldNum" sz="quarter" idx="10"/>
          </p:nvPr>
        </p:nvSpPr>
        <p:spPr/>
        <p:txBody>
          <a:bodyPr/>
          <a:lstStyle/>
          <a:p>
            <a:pPr>
              <a:defRPr/>
            </a:pPr>
            <a:fld id="{3209C3FB-4AD6-4B36-A2A7-63E869CCBCB1}" type="slidenum">
              <a:rPr lang="zh-CN" altLang="en-US" smtClean="0"/>
              <a:t>97</a:t>
            </a:fld>
            <a:endParaRPr lang="en-US" altLang="zh-CN"/>
          </a:p>
        </p:txBody>
      </p:sp>
    </p:spTree>
    <p:extLst>
      <p:ext uri="{BB962C8B-B14F-4D97-AF65-F5344CB8AC3E}">
        <p14:creationId xmlns:p14="http://schemas.microsoft.com/office/powerpoint/2010/main" val="377340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F6B639-C1F5-45B6-B73B-6D58DF120934}"/>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模块化神经网络</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FFBC9AFD-20FE-4C70-A4B7-DFEF75090DC8}"/>
              </a:ext>
            </a:extLst>
          </p:cNvPr>
          <p:cNvSpPr>
            <a:spLocks noGrp="1"/>
          </p:cNvSpPr>
          <p:nvPr>
            <p:ph idx="1"/>
          </p:nvPr>
        </p:nvSpPr>
        <p:spPr/>
        <p:txBody>
          <a:bodyPr/>
          <a:lstStyle/>
          <a:p>
            <a:r>
              <a:rPr lang="zh-CN" altLang="en-US" dirty="0">
                <a:cs typeface="Arial" panose="020B0604020202020204" pitchFamily="34" charset="0"/>
              </a:rPr>
              <a:t>计算速度提高是因为网络</a:t>
            </a:r>
            <a:r>
              <a:rPr lang="zh-CN" altLang="en-US" dirty="0" smtClean="0">
                <a:cs typeface="Arial" panose="020B0604020202020204" pitchFamily="34" charset="0"/>
              </a:rPr>
              <a:t>不相互作用</a:t>
            </a:r>
            <a:r>
              <a:rPr lang="zh-CN" altLang="en-US" dirty="0">
                <a:cs typeface="Arial" panose="020B0604020202020204" pitchFamily="34" charset="0"/>
              </a:rPr>
              <a:t>甚至不相互连接。</a:t>
            </a:r>
          </a:p>
          <a:p>
            <a:r>
              <a:rPr lang="zh-CN" altLang="en-US" dirty="0">
                <a:cs typeface="Arial" panose="020B0604020202020204" pitchFamily="34" charset="0"/>
              </a:rPr>
              <a:t>模块化神经网络的</a:t>
            </a:r>
            <a:r>
              <a:rPr lang="zh-CN" altLang="en-US" dirty="0" smtClean="0">
                <a:cs typeface="Arial" panose="020B0604020202020204" pitchFamily="34" charset="0"/>
              </a:rPr>
              <a:t>应用股票市场</a:t>
            </a:r>
            <a:r>
              <a:rPr lang="zh-CN" altLang="en-US" dirty="0">
                <a:cs typeface="Arial" panose="020B0604020202020204" pitchFamily="34" charset="0"/>
              </a:rPr>
              <a:t>预测</a:t>
            </a:r>
            <a:r>
              <a:rPr lang="zh-CN" altLang="en-US" dirty="0" smtClean="0">
                <a:cs typeface="Arial" panose="020B0604020202020204" pitchFamily="34" charset="0"/>
              </a:rPr>
              <a:t>系统用于</a:t>
            </a:r>
            <a:r>
              <a:rPr lang="zh-CN" altLang="en-US" dirty="0">
                <a:cs typeface="Arial" panose="020B0604020202020204" pitchFamily="34" charset="0"/>
              </a:rPr>
              <a:t>字符识别的自适应模块化</a:t>
            </a:r>
            <a:r>
              <a:rPr lang="zh-CN" altLang="en-US" dirty="0" smtClean="0">
                <a:cs typeface="Arial" panose="020B0604020202020204" pitchFamily="34" charset="0"/>
              </a:rPr>
              <a:t>神经网络高级</a:t>
            </a:r>
            <a:r>
              <a:rPr lang="zh-CN" altLang="en-US" dirty="0">
                <a:cs typeface="Arial" panose="020B0604020202020204" pitchFamily="34" charset="0"/>
              </a:rPr>
              <a:t>输入数据的</a:t>
            </a:r>
            <a:r>
              <a:rPr lang="zh-CN" altLang="en-US" dirty="0" smtClean="0">
                <a:cs typeface="Arial" panose="020B0604020202020204" pitchFamily="34" charset="0"/>
              </a:rPr>
              <a:t>压缩</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541E03C6-0FB1-4C93-B2FA-B4119C005134}"/>
              </a:ext>
            </a:extLst>
          </p:cNvPr>
          <p:cNvSpPr>
            <a:spLocks noGrp="1"/>
          </p:cNvSpPr>
          <p:nvPr>
            <p:ph type="sldNum" sz="quarter" idx="10"/>
          </p:nvPr>
        </p:nvSpPr>
        <p:spPr/>
        <p:txBody>
          <a:bodyPr/>
          <a:lstStyle/>
          <a:p>
            <a:pPr>
              <a:defRPr/>
            </a:pPr>
            <a:fld id="{3209C3FB-4AD6-4B36-A2A7-63E869CCBCB1}" type="slidenum">
              <a:rPr lang="zh-CN" altLang="en-US" smtClean="0"/>
              <a:t>98</a:t>
            </a:fld>
            <a:endParaRPr lang="en-US" altLang="zh-CN"/>
          </a:p>
        </p:txBody>
      </p:sp>
    </p:spTree>
    <p:extLst>
      <p:ext uri="{BB962C8B-B14F-4D97-AF65-F5344CB8AC3E}">
        <p14:creationId xmlns:p14="http://schemas.microsoft.com/office/powerpoint/2010/main" val="194410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13A016-641E-42D4-AFA9-95BBE33DC983}"/>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模块化神经网络</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A67DBE33-7E88-4C8D-A48C-17148090789F}"/>
              </a:ext>
            </a:extLst>
          </p:cNvPr>
          <p:cNvSpPr>
            <a:spLocks noGrp="1"/>
          </p:cNvSpPr>
          <p:nvPr>
            <p:ph idx="1"/>
          </p:nvPr>
        </p:nvSpPr>
        <p:spPr/>
        <p:txBody>
          <a:bodyPr/>
          <a:lstStyle/>
          <a:p>
            <a:r>
              <a:rPr lang="zh-CN" altLang="en-US" dirty="0">
                <a:cs typeface="Arial" panose="020B0604020202020204" pitchFamily="34" charset="0"/>
              </a:rPr>
              <a:t>模块化神经网络的优点</a:t>
            </a:r>
          </a:p>
          <a:p>
            <a:r>
              <a:rPr lang="en-US" altLang="zh-CN" dirty="0">
                <a:cs typeface="Arial" panose="020B0604020202020204" pitchFamily="34" charset="0"/>
              </a:rPr>
              <a:t>-</a:t>
            </a:r>
            <a:r>
              <a:rPr lang="zh-CN" altLang="en-US" dirty="0">
                <a:cs typeface="Arial" panose="020B0604020202020204" pitchFamily="34" charset="0"/>
              </a:rPr>
              <a:t>高效</a:t>
            </a:r>
          </a:p>
          <a:p>
            <a:r>
              <a:rPr lang="en-US" altLang="zh-CN" dirty="0">
                <a:cs typeface="Arial" panose="020B0604020202020204" pitchFamily="34" charset="0"/>
              </a:rPr>
              <a:t>-</a:t>
            </a:r>
            <a:r>
              <a:rPr lang="zh-CN" altLang="en-US" dirty="0">
                <a:cs typeface="Arial" panose="020B0604020202020204" pitchFamily="34" charset="0"/>
              </a:rPr>
              <a:t>独立训练</a:t>
            </a:r>
          </a:p>
          <a:p>
            <a:r>
              <a:rPr lang="en-US" altLang="zh-CN" dirty="0">
                <a:cs typeface="Arial" panose="020B0604020202020204" pitchFamily="34" charset="0"/>
              </a:rPr>
              <a:t>-</a:t>
            </a:r>
            <a:r>
              <a:rPr lang="zh-CN" altLang="en-US" dirty="0">
                <a:cs typeface="Arial" panose="020B0604020202020204" pitchFamily="34" charset="0"/>
              </a:rPr>
              <a:t>鲁棒性</a:t>
            </a:r>
          </a:p>
          <a:p>
            <a:r>
              <a:rPr lang="zh-CN" altLang="en-US" dirty="0">
                <a:cs typeface="Arial" panose="020B0604020202020204" pitchFamily="34" charset="0"/>
              </a:rPr>
              <a:t>模块化神经网络的缺点</a:t>
            </a:r>
          </a:p>
          <a:p>
            <a:r>
              <a:rPr lang="en-US" altLang="zh-CN" dirty="0">
                <a:cs typeface="Arial" panose="020B0604020202020204" pitchFamily="34" charset="0"/>
              </a:rPr>
              <a:t>-</a:t>
            </a:r>
            <a:r>
              <a:rPr lang="zh-CN" altLang="en-US" dirty="0">
                <a:cs typeface="Arial" panose="020B0604020202020204" pitchFamily="34" charset="0"/>
              </a:rPr>
              <a:t>移动目标</a:t>
            </a:r>
            <a:r>
              <a:rPr lang="zh-CN" altLang="en-US" dirty="0" smtClean="0">
                <a:cs typeface="Arial" panose="020B0604020202020204" pitchFamily="34" charset="0"/>
              </a:rPr>
              <a:t>问题</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FF5EC808-6280-48A0-A035-2FA3D63ADC9E}"/>
              </a:ext>
            </a:extLst>
          </p:cNvPr>
          <p:cNvSpPr>
            <a:spLocks noGrp="1"/>
          </p:cNvSpPr>
          <p:nvPr>
            <p:ph type="sldNum" sz="quarter" idx="10"/>
          </p:nvPr>
        </p:nvSpPr>
        <p:spPr/>
        <p:txBody>
          <a:bodyPr/>
          <a:lstStyle/>
          <a:p>
            <a:pPr>
              <a:defRPr/>
            </a:pPr>
            <a:fld id="{3209C3FB-4AD6-4B36-A2A7-63E869CCBCB1}" type="slidenum">
              <a:rPr lang="zh-CN" altLang="en-US" smtClean="0"/>
              <a:t>99</a:t>
            </a:fld>
            <a:endParaRPr lang="en-US" altLang="zh-CN"/>
          </a:p>
        </p:txBody>
      </p:sp>
    </p:spTree>
    <p:extLst>
      <p:ext uri="{BB962C8B-B14F-4D97-AF65-F5344CB8AC3E}">
        <p14:creationId xmlns:p14="http://schemas.microsoft.com/office/powerpoint/2010/main" val="146046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c2MjljZWJmOGI4ODdlYmRjNDc4OTNlODM5ZTM3OWMifQ=="/>
</p:tagLst>
</file>

<file path=ppt/theme/theme1.xml><?xml version="1.0" encoding="utf-8"?>
<a:theme xmlns:a="http://schemas.openxmlformats.org/drawingml/2006/main" name="PPP">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f0xibp1n">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racle 2012">
      <a:dk1>
        <a:sysClr val="windowText" lastClr="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PPP</Template>
  <TotalTime>1215</TotalTime>
  <Words>4451</Words>
  <Application>Microsoft Office PowerPoint</Application>
  <PresentationFormat>全屏显示(16:9)</PresentationFormat>
  <Paragraphs>700</Paragraphs>
  <Slides>136</Slides>
  <Notes>1</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136</vt:i4>
      </vt:variant>
    </vt:vector>
  </HeadingPairs>
  <TitlesOfParts>
    <vt:vector size="143" baseType="lpstr">
      <vt:lpstr>宋体</vt:lpstr>
      <vt:lpstr>Microsoft YaHei</vt:lpstr>
      <vt:lpstr>Arial</vt:lpstr>
      <vt:lpstr>Calibri</vt:lpstr>
      <vt:lpstr>Wingdings</vt:lpstr>
      <vt:lpstr>PPP</vt:lpstr>
      <vt:lpstr>Visio</vt:lpstr>
      <vt:lpstr>人工智能导论</vt:lpstr>
      <vt:lpstr>章节内容 </vt:lpstr>
      <vt:lpstr>引言 </vt:lpstr>
      <vt:lpstr>人体如何运作 </vt:lpstr>
      <vt:lpstr>人工智能如何模仿人体运作 </vt:lpstr>
      <vt:lpstr>外部反馈 人体与人工智能的比较</vt:lpstr>
      <vt:lpstr>概念 [1,2,3] </vt:lpstr>
      <vt:lpstr>概念 </vt:lpstr>
      <vt:lpstr>概念 </vt:lpstr>
      <vt:lpstr>神经元如何工作 </vt:lpstr>
      <vt:lpstr>章节内容 1. 引言 什么是人工神经网络 为什么使用人工神经网络 人工神经网络基础 人工神经网络平台 应用 </vt:lpstr>
      <vt:lpstr>什么是人工神经网络 </vt:lpstr>
      <vt:lpstr>细胞体 树突 轴突 轴突末梢 x1 x2 … xn 输入 = 突触 髓鞘 有髓鞘轴突主干 输出 = 突触 末梢 分支 细胞核 y x1 w1 w2 w3 y1 y2 ... ym  x2 x3 数学模型 输入 xi 突触权重 wi 偏置 b 求和点 v 激活函数 φ(.) 输出 yi 从 神经元 /ˈnjʊərɒn/ 到 感知机 /pəˈseptrɒn/ 节点 </vt:lpstr>
      <vt:lpstr>数学模型</vt:lpstr>
      <vt:lpstr>数学模型 - 感知机 /pəˈseptrɒn/ </vt:lpstr>
      <vt:lpstr>感知机 /paˈseptrən/ </vt:lpstr>
      <vt:lpstr>感知机 /paˈseptrən/</vt:lpstr>
      <vt:lpstr>激活函数 </vt:lpstr>
      <vt:lpstr>激活函数[5] </vt:lpstr>
      <vt:lpstr>激活函数类型 </vt:lpstr>
      <vt:lpstr>1 阈值函数（二元阶跃函数）</vt:lpstr>
      <vt:lpstr>2 符号函数 </vt:lpstr>
      <vt:lpstr>3 分段线性函数（饱和函数）[6] </vt:lpstr>
      <vt:lpstr>4 S型函数（逻辑函数）</vt:lpstr>
      <vt:lpstr>5 双曲正切函数</vt:lpstr>
      <vt:lpstr>( ) ( ) tanh v v  = ( ) ( ) 1 , 0,1 1 av v e  − =  + </vt:lpstr>
      <vt:lpstr>6 线性整流单元函数 </vt:lpstr>
      <vt:lpstr>7 带泄露线性整流单元函数 </vt:lpstr>
      <vt:lpstr>8 指数线性单元函数 [11]</vt:lpstr>
      <vt:lpstr>9 参数化线性整流单元 [12]</vt:lpstr>
      <vt:lpstr>10 Softmax 函数</vt:lpstr>
      <vt:lpstr>PowerPoint 演示文稿</vt:lpstr>
      <vt:lpstr>11 Swish（自门控）函数[13] </vt:lpstr>
      <vt:lpstr>11 Swish（自门控）函数[13] </vt:lpstr>
      <vt:lpstr>12 Maxout 激活函数[15]</vt:lpstr>
      <vt:lpstr>12 Maxout 激活函数</vt:lpstr>
      <vt:lpstr>13 Softplus 激活函数 [16]</vt:lpstr>
      <vt:lpstr>13 Softplus 激活函数 [16] </vt:lpstr>
      <vt:lpstr>PowerPoint 演示文稿</vt:lpstr>
      <vt:lpstr>为什么使用人工神经网络 </vt:lpstr>
      <vt:lpstr>为什么使用人工神经网络 </vt:lpstr>
      <vt:lpstr>人工神经网络的优势</vt:lpstr>
      <vt:lpstr>人工神经网络的缺点 </vt:lpstr>
      <vt:lpstr>人工神经网络的缺点</vt:lpstr>
      <vt:lpstr>人工神经网络的缺点</vt:lpstr>
      <vt:lpstr>深度神经网络 输入层 多个隐藏层 输出层 </vt:lpstr>
      <vt:lpstr>人工神经网络基础 [4] </vt:lpstr>
      <vt:lpstr>PowerPoint 演示文稿</vt:lpstr>
      <vt:lpstr>人工神经网络架构 </vt:lpstr>
      <vt:lpstr>单层感知机</vt:lpstr>
      <vt:lpstr>单层 vs. 单隐藏层 </vt:lpstr>
      <vt:lpstr>多隐藏层人工神经网络 </vt:lpstr>
      <vt:lpstr>多层人工神经网络</vt:lpstr>
      <vt:lpstr>单层 vs. 多层 </vt:lpstr>
      <vt:lpstr>人工神经网络如何工作 </vt:lpstr>
      <vt:lpstr>人工神经网络如何工作 </vt:lpstr>
      <vt:lpstr>人工神经网络如何工作 </vt:lpstr>
      <vt:lpstr>像其他机器学习算法一样：</vt:lpstr>
      <vt:lpstr>人工神经网络的类型 </vt:lpstr>
      <vt:lpstr>PowerPoint 演示文稿</vt:lpstr>
      <vt:lpstr>人工神经网络的类型 </vt:lpstr>
      <vt:lpstr>感知机 </vt:lpstr>
      <vt:lpstr>感知机 </vt:lpstr>
      <vt:lpstr>前馈神经网络</vt:lpstr>
      <vt:lpstr>前馈神经网络 </vt:lpstr>
      <vt:lpstr>前馈神经网络</vt:lpstr>
      <vt:lpstr>前馈神经网络</vt:lpstr>
      <vt:lpstr>多层感知机 [9,10] </vt:lpstr>
      <vt:lpstr>多层感知机 </vt:lpstr>
      <vt:lpstr>多层感知机 </vt:lpstr>
      <vt:lpstr>多层感知机 </vt:lpstr>
      <vt:lpstr>输入 输出 输入层 第一隐藏层 第二输出层 输出层 </vt:lpstr>
      <vt:lpstr>反向传播算法 </vt:lpstr>
      <vt:lpstr>卷积神经网络 </vt:lpstr>
      <vt:lpstr>卷积神经网络 </vt:lpstr>
      <vt:lpstr>卷积神经网络</vt:lpstr>
      <vt:lpstr>卷积神经网络 </vt:lpstr>
      <vt:lpstr>卷积神经网络</vt:lpstr>
      <vt:lpstr>卷积神经网络</vt:lpstr>
      <vt:lpstr>径向基函数神经网络</vt:lpstr>
      <vt:lpstr>径向基函数神经网络</vt:lpstr>
      <vt:lpstr>一个例子 </vt:lpstr>
      <vt:lpstr>一个例子</vt:lpstr>
      <vt:lpstr>循环神经网络</vt:lpstr>
      <vt:lpstr>循环神经网络 </vt:lpstr>
      <vt:lpstr>循环神经网络 </vt:lpstr>
      <vt:lpstr>循环神经网络 </vt:lpstr>
      <vt:lpstr>循环神经网络 </vt:lpstr>
      <vt:lpstr>循环神经网络 </vt:lpstr>
      <vt:lpstr>长短期记忆网络</vt:lpstr>
      <vt:lpstr>长短期记忆网络 </vt:lpstr>
      <vt:lpstr>长短期记忆网络</vt:lpstr>
      <vt:lpstr>RNN 简单单元与 LSTM 单元</vt:lpstr>
      <vt:lpstr>序列到序列模型</vt:lpstr>
      <vt:lpstr>序列到序列模型 </vt:lpstr>
      <vt:lpstr>序列到序列模型 </vt:lpstr>
      <vt:lpstr>模块化神经网络 </vt:lpstr>
      <vt:lpstr>模块化神经网络 </vt:lpstr>
      <vt:lpstr>模块化神经网络 </vt:lpstr>
      <vt:lpstr>人工神经网络设计的三个步骤[18] </vt:lpstr>
      <vt:lpstr>学习范式 </vt:lpstr>
      <vt:lpstr> </vt:lpstr>
      <vt:lpstr>知识表示 </vt:lpstr>
      <vt:lpstr>知识表示的一般常识规则 </vt:lpstr>
      <vt:lpstr>损失函数与成本函数</vt:lpstr>
      <vt:lpstr>损失函数与成本函数 </vt:lpstr>
      <vt:lpstr>损失函数与成本函数 </vt:lpstr>
      <vt:lpstr>损失函数与成本函数</vt:lpstr>
      <vt:lpstr>损失函数与成本函数</vt:lpstr>
      <vt:lpstr>目标函数、损失函数和成本函数 </vt:lpstr>
      <vt:lpstr>损失与损失函数 [21]</vt:lpstr>
      <vt:lpstr>作为目标函数的损失函数 </vt:lpstr>
      <vt:lpstr>最大似然估计 [21]</vt:lpstr>
      <vt:lpstr>最大似然估计 </vt:lpstr>
      <vt:lpstr>交叉熵 </vt:lpstr>
      <vt:lpstr>学习规则（学习过程、学习算法） </vt:lpstr>
      <vt:lpstr>1. 赫布学习</vt:lpstr>
      <vt:lpstr>赫布学习</vt:lpstr>
      <vt:lpstr>赫布学习 </vt:lpstr>
      <vt:lpstr>赫布学习</vt:lpstr>
      <vt:lpstr>赫布学习</vt:lpstr>
      <vt:lpstr>赫布学习 </vt:lpstr>
      <vt:lpstr>2. 误差修正学习 </vt:lpstr>
      <vt:lpstr>误差信号定义</vt:lpstr>
      <vt:lpstr>误差能量 </vt:lpstr>
      <vt:lpstr>误差能量 </vt:lpstr>
      <vt:lpstr>基于最小均方算法的误差修正 </vt:lpstr>
      <vt:lpstr>2 用于多层感知机的反向传播 </vt:lpstr>
      <vt:lpstr>PowerPoint 演示文稿</vt:lpstr>
      <vt:lpstr>3. 竞争学习  </vt:lpstr>
      <vt:lpstr>竞争学习</vt:lpstr>
      <vt:lpstr>4. 达尔文选择性学习与达尔文机 </vt:lpstr>
      <vt:lpstr>PowerPoint 演示文稿</vt:lpstr>
      <vt:lpstr>Microsoft CNTK Caffe P Y T Ö R C H Caffe2 Chainer K Keras TensorFlow theanig dy/net mxnet GLUON </vt:lpstr>
      <vt:lpstr>应用</vt:lpstr>
      <vt:lpstr>应用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23---Big Data</dc:title>
  <dc:creator>shaomin</dc:creator>
  <cp:lastModifiedBy>Windows 用户</cp:lastModifiedBy>
  <cp:revision>938</cp:revision>
  <cp:lastPrinted>2020-10-12T18:10:00Z</cp:lastPrinted>
  <dcterms:created xsi:type="dcterms:W3CDTF">2014-03-23T18:36:00Z</dcterms:created>
  <dcterms:modified xsi:type="dcterms:W3CDTF">2025-11-11T04:00:59Z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AA579E0F7B924AEEB72E362D81549454</vt:lpwstr>
  </property>
</Properties>
</file>